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9" r:id="rId3"/>
    <p:sldId id="286" r:id="rId4"/>
    <p:sldId id="322" r:id="rId5"/>
    <p:sldId id="323" r:id="rId6"/>
    <p:sldId id="315" r:id="rId7"/>
    <p:sldId id="346" r:id="rId8"/>
    <p:sldId id="311" r:id="rId9"/>
    <p:sldId id="347" r:id="rId10"/>
    <p:sldId id="333" r:id="rId11"/>
    <p:sldId id="356" r:id="rId12"/>
    <p:sldId id="357" r:id="rId13"/>
    <p:sldId id="360" r:id="rId14"/>
    <p:sldId id="361" r:id="rId15"/>
    <p:sldId id="362" r:id="rId16"/>
    <p:sldId id="355" r:id="rId17"/>
    <p:sldId id="349" r:id="rId18"/>
    <p:sldId id="350" r:id="rId19"/>
    <p:sldId id="348" r:id="rId20"/>
    <p:sldId id="332" r:id="rId21"/>
    <p:sldId id="363" r:id="rId22"/>
    <p:sldId id="335" r:id="rId23"/>
    <p:sldId id="364" r:id="rId24"/>
    <p:sldId id="351" r:id="rId25"/>
    <p:sldId id="336" r:id="rId26"/>
    <p:sldId id="352" r:id="rId27"/>
    <p:sldId id="353" r:id="rId28"/>
    <p:sldId id="354" r:id="rId29"/>
    <p:sldId id="334" r:id="rId30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ny David Atila Lijerón" initials="JD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ADF"/>
    <a:srgbClr val="FF5050"/>
    <a:srgbClr val="ADF7B6"/>
    <a:srgbClr val="209E92"/>
    <a:srgbClr val="33CC33"/>
    <a:srgbClr val="FFEE93"/>
    <a:srgbClr val="E69597"/>
    <a:srgbClr val="9CF6F6"/>
    <a:srgbClr val="E3A3B8"/>
    <a:srgbClr val="B4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3" autoAdjust="0"/>
    <p:restoredTop sz="94692" autoAdjust="0"/>
  </p:normalViewPr>
  <p:slideViewPr>
    <p:cSldViewPr snapToGrid="0">
      <p:cViewPr varScale="1">
        <p:scale>
          <a:sx n="67" d="100"/>
          <a:sy n="67" d="100"/>
        </p:scale>
        <p:origin x="10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61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FC926-B9EE-47D5-8D70-F505D95CE16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9459361D-4D3F-4AC6-AA57-592DA75E9C07}">
      <dgm:prSet phldrT="[Texto]" custT="1"/>
      <dgm:spPr>
        <a:solidFill>
          <a:srgbClr val="D6EADF"/>
        </a:solidFill>
      </dgm:spPr>
      <dgm:t>
        <a:bodyPr/>
        <a:lstStyle/>
        <a:p>
          <a:r>
            <a:rPr lang="x-none" sz="24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Marco Normativo</a:t>
          </a:r>
          <a:r>
            <a:rPr lang="x-none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Relación entre planes nacionales y planes universitarios</a:t>
          </a:r>
          <a:endParaRPr lang="es-BO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850AA-9452-4A5C-82FD-B755022397FB}" type="parTrans" cxnId="{5C2FBD63-5F91-43F8-87AA-9531F9F19FDE}">
      <dgm:prSet/>
      <dgm:spPr/>
      <dgm:t>
        <a:bodyPr/>
        <a:lstStyle/>
        <a:p>
          <a:endParaRPr lang="es-BO"/>
        </a:p>
      </dgm:t>
    </dgm:pt>
    <dgm:pt modelId="{00A3A200-FFC0-4B3D-AAD2-3ABFE301AF63}" type="sibTrans" cxnId="{5C2FBD63-5F91-43F8-87AA-9531F9F19FDE}">
      <dgm:prSet/>
      <dgm:spPr/>
      <dgm:t>
        <a:bodyPr/>
        <a:lstStyle/>
        <a:p>
          <a:endParaRPr lang="es-BO"/>
        </a:p>
      </dgm:t>
    </dgm:pt>
    <dgm:pt modelId="{3771F126-47FE-4637-A073-D277787A6A21}">
      <dgm:prSet custT="1"/>
      <dgm:spPr>
        <a:solidFill>
          <a:srgbClr val="D6EADF"/>
        </a:solidFill>
      </dgm:spPr>
      <dgm:t>
        <a:bodyPr/>
        <a:lstStyle/>
        <a:p>
          <a:r>
            <a:rPr lang="es-419" sz="24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Informe de Supervisión de la Contraloría</a:t>
          </a:r>
          <a:r>
            <a:rPr lang="x-none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419" sz="1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verificar la articulación y concordancia del PEI con el Plan de Desarrollo Económico y Social (PDES) y el proceso de su formulación y aprobación.</a:t>
          </a:r>
          <a:endParaRPr lang="x-none" sz="1800" b="1" dirty="0">
            <a:solidFill>
              <a:srgbClr val="FF5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2A3784-65D8-423F-AEA4-58C1AF8B4544}" type="parTrans" cxnId="{0E463D3A-3DD8-4B8F-9864-AAA3C6A517B0}">
      <dgm:prSet/>
      <dgm:spPr/>
      <dgm:t>
        <a:bodyPr/>
        <a:lstStyle/>
        <a:p>
          <a:endParaRPr lang="es-BO"/>
        </a:p>
      </dgm:t>
    </dgm:pt>
    <dgm:pt modelId="{0933D648-AC84-4D6D-B688-15931836A1E4}" type="sibTrans" cxnId="{0E463D3A-3DD8-4B8F-9864-AAA3C6A517B0}">
      <dgm:prSet/>
      <dgm:spPr/>
      <dgm:t>
        <a:bodyPr/>
        <a:lstStyle/>
        <a:p>
          <a:endParaRPr lang="es-BO"/>
        </a:p>
      </dgm:t>
    </dgm:pt>
    <dgm:pt modelId="{3D3BD9A4-9F02-4F38-AB8A-C8124D2A053E}">
      <dgm:prSet custT="1"/>
      <dgm:spPr>
        <a:solidFill>
          <a:srgbClr val="D6EADF"/>
        </a:solidFill>
      </dgm:spPr>
      <dgm:t>
        <a:bodyPr/>
        <a:lstStyle/>
        <a:p>
          <a:br>
            <a:rPr lang="es-BO" sz="24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BO" sz="24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Plan Estratégico Institucional 2026-2030</a:t>
          </a:r>
          <a:endParaRPr lang="x-none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45E853-F6A2-430C-BF4E-EDA70CA3E983}" type="parTrans" cxnId="{4635C7E7-681A-40E3-B348-60110C9DE914}">
      <dgm:prSet/>
      <dgm:spPr/>
      <dgm:t>
        <a:bodyPr/>
        <a:lstStyle/>
        <a:p>
          <a:endParaRPr lang="es-BO"/>
        </a:p>
      </dgm:t>
    </dgm:pt>
    <dgm:pt modelId="{2948CF3D-D5B2-449A-8CA1-10F76303E6AF}" type="sibTrans" cxnId="{4635C7E7-681A-40E3-B348-60110C9DE914}">
      <dgm:prSet/>
      <dgm:spPr/>
      <dgm:t>
        <a:bodyPr/>
        <a:lstStyle/>
        <a:p>
          <a:endParaRPr lang="es-BO"/>
        </a:p>
      </dgm:t>
    </dgm:pt>
    <dgm:pt modelId="{43453922-8475-49D5-B744-9F4D660C2AE3}">
      <dgm:prSet custT="1"/>
      <dgm:spPr>
        <a:solidFill>
          <a:srgbClr val="D6EADF"/>
        </a:solidFill>
      </dgm:spPr>
      <dgm:t>
        <a:bodyPr/>
        <a:lstStyle/>
        <a:p>
          <a:r>
            <a:rPr lang="es-419" sz="24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Bases para la construcción del PEI 2026-2030</a:t>
          </a:r>
          <a:endParaRPr lang="x-none" sz="1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FC236-6A8F-4F05-AB27-E3F62C691FC5}" type="sibTrans" cxnId="{D79B021B-16F6-4E2A-A513-C8FBDE5008F9}">
      <dgm:prSet/>
      <dgm:spPr/>
      <dgm:t>
        <a:bodyPr/>
        <a:lstStyle/>
        <a:p>
          <a:endParaRPr lang="es-BO"/>
        </a:p>
      </dgm:t>
    </dgm:pt>
    <dgm:pt modelId="{BECA243E-0666-45AC-91DB-D546868B21B4}" type="parTrans" cxnId="{D79B021B-16F6-4E2A-A513-C8FBDE5008F9}">
      <dgm:prSet/>
      <dgm:spPr/>
      <dgm:t>
        <a:bodyPr/>
        <a:lstStyle/>
        <a:p>
          <a:endParaRPr lang="es-BO"/>
        </a:p>
      </dgm:t>
    </dgm:pt>
    <dgm:pt modelId="{E74579F7-205F-4164-8ABB-9B1D26C473D5}" type="pres">
      <dgm:prSet presAssocID="{009FC926-B9EE-47D5-8D70-F505D95CE16A}" presName="diagram" presStyleCnt="0">
        <dgm:presLayoutVars>
          <dgm:dir/>
          <dgm:resizeHandles val="exact"/>
        </dgm:presLayoutVars>
      </dgm:prSet>
      <dgm:spPr/>
    </dgm:pt>
    <dgm:pt modelId="{27D68CAD-748F-404E-BAE5-B6F743AE1793}" type="pres">
      <dgm:prSet presAssocID="{9459361D-4D3F-4AC6-AA57-592DA75E9C07}" presName="node" presStyleLbl="node1" presStyleIdx="0" presStyleCnt="4">
        <dgm:presLayoutVars>
          <dgm:bulletEnabled val="1"/>
        </dgm:presLayoutVars>
      </dgm:prSet>
      <dgm:spPr/>
    </dgm:pt>
    <dgm:pt modelId="{B98FE81D-32E5-4E52-82D4-B3734CF8B86A}" type="pres">
      <dgm:prSet presAssocID="{00A3A200-FFC0-4B3D-AAD2-3ABFE301AF63}" presName="sibTrans" presStyleCnt="0"/>
      <dgm:spPr/>
    </dgm:pt>
    <dgm:pt modelId="{F69A7C9E-72D7-44DF-8C6A-AE78037582A5}" type="pres">
      <dgm:prSet presAssocID="{3771F126-47FE-4637-A073-D277787A6A21}" presName="node" presStyleLbl="node1" presStyleIdx="1" presStyleCnt="4">
        <dgm:presLayoutVars>
          <dgm:bulletEnabled val="1"/>
        </dgm:presLayoutVars>
      </dgm:prSet>
      <dgm:spPr/>
    </dgm:pt>
    <dgm:pt modelId="{11322DBF-3B7F-412A-811C-73651CA0F683}" type="pres">
      <dgm:prSet presAssocID="{0933D648-AC84-4D6D-B688-15931836A1E4}" presName="sibTrans" presStyleCnt="0"/>
      <dgm:spPr/>
    </dgm:pt>
    <dgm:pt modelId="{A3E6C9F5-4722-48F1-BE44-4961DA0A5CF5}" type="pres">
      <dgm:prSet presAssocID="{43453922-8475-49D5-B744-9F4D660C2AE3}" presName="node" presStyleLbl="node1" presStyleIdx="2" presStyleCnt="4">
        <dgm:presLayoutVars>
          <dgm:bulletEnabled val="1"/>
        </dgm:presLayoutVars>
      </dgm:prSet>
      <dgm:spPr/>
    </dgm:pt>
    <dgm:pt modelId="{B95EF2B2-5D55-41D7-AD2F-00A328FFD532}" type="pres">
      <dgm:prSet presAssocID="{ABEFC236-6A8F-4F05-AB27-E3F62C691FC5}" presName="sibTrans" presStyleCnt="0"/>
      <dgm:spPr/>
    </dgm:pt>
    <dgm:pt modelId="{0C20D766-83FF-4783-B67E-5ECC6C2D63C2}" type="pres">
      <dgm:prSet presAssocID="{3D3BD9A4-9F02-4F38-AB8A-C8124D2A053E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B021B-16F6-4E2A-A513-C8FBDE5008F9}" srcId="{009FC926-B9EE-47D5-8D70-F505D95CE16A}" destId="{43453922-8475-49D5-B744-9F4D660C2AE3}" srcOrd="2" destOrd="0" parTransId="{BECA243E-0666-45AC-91DB-D546868B21B4}" sibTransId="{ABEFC236-6A8F-4F05-AB27-E3F62C691FC5}"/>
    <dgm:cxn modelId="{0E463D3A-3DD8-4B8F-9864-AAA3C6A517B0}" srcId="{009FC926-B9EE-47D5-8D70-F505D95CE16A}" destId="{3771F126-47FE-4637-A073-D277787A6A21}" srcOrd="1" destOrd="0" parTransId="{172A3784-65D8-423F-AEA4-58C1AF8B4544}" sibTransId="{0933D648-AC84-4D6D-B688-15931836A1E4}"/>
    <dgm:cxn modelId="{5C2FBD63-5F91-43F8-87AA-9531F9F19FDE}" srcId="{009FC926-B9EE-47D5-8D70-F505D95CE16A}" destId="{9459361D-4D3F-4AC6-AA57-592DA75E9C07}" srcOrd="0" destOrd="0" parTransId="{A79850AA-9452-4A5C-82FD-B755022397FB}" sibTransId="{00A3A200-FFC0-4B3D-AAD2-3ABFE301AF63}"/>
    <dgm:cxn modelId="{D903E66D-5DBF-4B27-8BFB-37090F72AC26}" type="presOf" srcId="{9459361D-4D3F-4AC6-AA57-592DA75E9C07}" destId="{27D68CAD-748F-404E-BAE5-B6F743AE1793}" srcOrd="0" destOrd="0" presId="urn:microsoft.com/office/officeart/2005/8/layout/default"/>
    <dgm:cxn modelId="{E1D87B71-6583-4C93-8ACE-45F0C4EB6F94}" type="presOf" srcId="{009FC926-B9EE-47D5-8D70-F505D95CE16A}" destId="{E74579F7-205F-4164-8ABB-9B1D26C473D5}" srcOrd="0" destOrd="0" presId="urn:microsoft.com/office/officeart/2005/8/layout/default"/>
    <dgm:cxn modelId="{F5306053-0164-4FE8-A672-C4A7F8853E24}" type="presOf" srcId="{3D3BD9A4-9F02-4F38-AB8A-C8124D2A053E}" destId="{0C20D766-83FF-4783-B67E-5ECC6C2D63C2}" srcOrd="0" destOrd="0" presId="urn:microsoft.com/office/officeart/2005/8/layout/default"/>
    <dgm:cxn modelId="{62CB96BD-B657-4A15-8399-AC0C0A8E8ABB}" type="presOf" srcId="{3771F126-47FE-4637-A073-D277787A6A21}" destId="{F69A7C9E-72D7-44DF-8C6A-AE78037582A5}" srcOrd="0" destOrd="0" presId="urn:microsoft.com/office/officeart/2005/8/layout/default"/>
    <dgm:cxn modelId="{4635C7E7-681A-40E3-B348-60110C9DE914}" srcId="{009FC926-B9EE-47D5-8D70-F505D95CE16A}" destId="{3D3BD9A4-9F02-4F38-AB8A-C8124D2A053E}" srcOrd="3" destOrd="0" parTransId="{1145E853-F6A2-430C-BF4E-EDA70CA3E983}" sibTransId="{2948CF3D-D5B2-449A-8CA1-10F76303E6AF}"/>
    <dgm:cxn modelId="{DE8F78F4-697F-448E-A3B6-DD2BCEB2EF6B}" type="presOf" srcId="{43453922-8475-49D5-B744-9F4D660C2AE3}" destId="{A3E6C9F5-4722-48F1-BE44-4961DA0A5CF5}" srcOrd="0" destOrd="0" presId="urn:microsoft.com/office/officeart/2005/8/layout/default"/>
    <dgm:cxn modelId="{009A619A-B67A-4109-9138-2229C7F66CB4}" type="presParOf" srcId="{E74579F7-205F-4164-8ABB-9B1D26C473D5}" destId="{27D68CAD-748F-404E-BAE5-B6F743AE1793}" srcOrd="0" destOrd="0" presId="urn:microsoft.com/office/officeart/2005/8/layout/default"/>
    <dgm:cxn modelId="{E9ADF2DB-7474-4CEF-91C9-EEEE4D6BF458}" type="presParOf" srcId="{E74579F7-205F-4164-8ABB-9B1D26C473D5}" destId="{B98FE81D-32E5-4E52-82D4-B3734CF8B86A}" srcOrd="1" destOrd="0" presId="urn:microsoft.com/office/officeart/2005/8/layout/default"/>
    <dgm:cxn modelId="{EE4A2717-DAC2-44AB-A928-1C561F2BBCF6}" type="presParOf" srcId="{E74579F7-205F-4164-8ABB-9B1D26C473D5}" destId="{F69A7C9E-72D7-44DF-8C6A-AE78037582A5}" srcOrd="2" destOrd="0" presId="urn:microsoft.com/office/officeart/2005/8/layout/default"/>
    <dgm:cxn modelId="{597BA514-BBB0-4DBE-82F4-CDD9ED375520}" type="presParOf" srcId="{E74579F7-205F-4164-8ABB-9B1D26C473D5}" destId="{11322DBF-3B7F-412A-811C-73651CA0F683}" srcOrd="3" destOrd="0" presId="urn:microsoft.com/office/officeart/2005/8/layout/default"/>
    <dgm:cxn modelId="{695FE6F3-7A2C-4E1B-A7E6-0855148FD4D7}" type="presParOf" srcId="{E74579F7-205F-4164-8ABB-9B1D26C473D5}" destId="{A3E6C9F5-4722-48F1-BE44-4961DA0A5CF5}" srcOrd="4" destOrd="0" presId="urn:microsoft.com/office/officeart/2005/8/layout/default"/>
    <dgm:cxn modelId="{C864979C-9367-4869-AF8D-686513107766}" type="presParOf" srcId="{E74579F7-205F-4164-8ABB-9B1D26C473D5}" destId="{B95EF2B2-5D55-41D7-AD2F-00A328FFD532}" srcOrd="5" destOrd="0" presId="urn:microsoft.com/office/officeart/2005/8/layout/default"/>
    <dgm:cxn modelId="{14F12E47-C2E7-49E0-A029-3F1FC4BDC342}" type="presParOf" srcId="{E74579F7-205F-4164-8ABB-9B1D26C473D5}" destId="{0C20D766-83FF-4783-B67E-5ECC6C2D63C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D53E3-9CC8-45AF-885D-5126D7115AB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BO"/>
        </a:p>
      </dgm:t>
    </dgm:pt>
    <dgm:pt modelId="{320A627E-932F-4259-8EE5-4EDB6B6EE828}">
      <dgm:prSet phldrT="[Texto]"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r>
            <a:rPr lang="es-BO" dirty="0">
              <a:solidFill>
                <a:schemeClr val="bg1"/>
              </a:solidFill>
            </a:rPr>
            <a:t>Agenda Patriótica 2025</a:t>
          </a:r>
        </a:p>
      </dgm:t>
    </dgm:pt>
    <dgm:pt modelId="{52D28D91-4757-497C-9951-3C55E4B47831}" type="parTrans" cxnId="{D0EBCD8C-993B-4383-9710-5D73E080E110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15F33427-CFFF-410A-B897-E7BBC36482B1}" type="sibTrans" cxnId="{D0EBCD8C-993B-4383-9710-5D73E080E110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Largo Plazo a 25 años</a:t>
          </a:r>
          <a:endParaRPr lang="es-BO" dirty="0">
            <a:solidFill>
              <a:schemeClr val="tx1"/>
            </a:solidFill>
          </a:endParaRPr>
        </a:p>
      </dgm:t>
    </dgm:pt>
    <dgm:pt modelId="{9E398870-D8F5-4C15-A9A2-D42754E328B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s-BO" dirty="0">
              <a:solidFill>
                <a:schemeClr val="bg1"/>
              </a:solidFill>
            </a:rPr>
            <a:t>Plan de Desarrollo Económico y Social (PDES)</a:t>
          </a:r>
        </a:p>
      </dgm:t>
    </dgm:pt>
    <dgm:pt modelId="{EFA9CDF8-D1FE-42FB-93DB-26F25323464F}" type="parTrans" cxnId="{49D6781D-7D91-4DD5-9F82-54250C3295BC}">
      <dgm:prSet/>
      <dgm:spPr>
        <a:ln>
          <a:solidFill>
            <a:schemeClr val="tx1"/>
          </a:solidFill>
        </a:ln>
      </dgm:spPr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DE4757FC-5D58-4BCF-AECF-5FC11B62C282}" type="sibTrans" cxnId="{49D6781D-7D91-4DD5-9F82-54250C3295BC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Mediano Plazo a 5 años</a:t>
          </a:r>
          <a:endParaRPr lang="es-BO" dirty="0">
            <a:solidFill>
              <a:schemeClr val="tx1"/>
            </a:solidFill>
          </a:endParaRPr>
        </a:p>
      </dgm:t>
    </dgm:pt>
    <dgm:pt modelId="{FC6CBC54-675E-4B67-8778-F61D5C4121A1}">
      <dgm:prSet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Plan de Desarrollo Universitario (PDU-SUB)</a:t>
          </a:r>
        </a:p>
      </dgm:t>
    </dgm:pt>
    <dgm:pt modelId="{B4DFF576-80BA-43C8-874F-A5C8AC7C1F0F}" type="parTrans" cxnId="{43932276-33D1-461D-856E-C70B5526B923}">
      <dgm:prSet/>
      <dgm:spPr>
        <a:ln>
          <a:solidFill>
            <a:schemeClr val="tx1"/>
          </a:solidFill>
        </a:ln>
      </dgm:spPr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92E63F07-989F-4D02-B16C-E1D2CA54FC9F}" type="sibTrans" cxnId="{43932276-33D1-461D-856E-C70B5526B923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Mediano Plazo a 5 años</a:t>
          </a:r>
          <a:endParaRPr lang="es-BO" dirty="0">
            <a:solidFill>
              <a:schemeClr val="tx1"/>
            </a:solidFill>
          </a:endParaRPr>
        </a:p>
      </dgm:t>
    </dgm:pt>
    <dgm:pt modelId="{CBF9F272-729C-4791-A280-3F4EE7470075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Plan Estratégico Institucional (PEI-UAGRM)</a:t>
          </a:r>
        </a:p>
      </dgm:t>
    </dgm:pt>
    <dgm:pt modelId="{FE2C1543-A703-4800-AAC2-2485CA8FB466}" type="parTrans" cxnId="{89FC9B7B-1E22-46DB-BB63-18185E5F4683}">
      <dgm:prSet/>
      <dgm:spPr>
        <a:ln>
          <a:solidFill>
            <a:schemeClr val="tx1"/>
          </a:solidFill>
        </a:ln>
      </dgm:spPr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1D6B8452-6539-482B-B299-6600EC2EED5C}" type="sibTrans" cxnId="{89FC9B7B-1E22-46DB-BB63-18185E5F4683}">
      <dgm:prSet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Mediano Plazo a 5 años</a:t>
          </a:r>
          <a:endParaRPr lang="es-BO" dirty="0">
            <a:solidFill>
              <a:schemeClr val="tx1"/>
            </a:solidFill>
          </a:endParaRPr>
        </a:p>
      </dgm:t>
    </dgm:pt>
    <dgm:pt modelId="{D9828579-EDF7-4E73-94A8-9461B5A23BE5}" type="pres">
      <dgm:prSet presAssocID="{12FD53E3-9CC8-45AF-885D-5126D7115A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7D5196-3629-46DE-9456-9D09833A65E7}" type="pres">
      <dgm:prSet presAssocID="{320A627E-932F-4259-8EE5-4EDB6B6EE828}" presName="hierRoot1" presStyleCnt="0">
        <dgm:presLayoutVars>
          <dgm:hierBranch val="init"/>
        </dgm:presLayoutVars>
      </dgm:prSet>
      <dgm:spPr/>
    </dgm:pt>
    <dgm:pt modelId="{AF3E9B2F-2801-4CAA-A1DA-7286ECA49DB0}" type="pres">
      <dgm:prSet presAssocID="{320A627E-932F-4259-8EE5-4EDB6B6EE828}" presName="rootComposite1" presStyleCnt="0"/>
      <dgm:spPr/>
    </dgm:pt>
    <dgm:pt modelId="{2B50C6CE-AC5A-482E-837F-AF42C83A7722}" type="pres">
      <dgm:prSet presAssocID="{320A627E-932F-4259-8EE5-4EDB6B6EE828}" presName="rootText1" presStyleLbl="node0" presStyleIdx="0" presStyleCnt="1">
        <dgm:presLayoutVars>
          <dgm:chMax/>
          <dgm:chPref val="3"/>
        </dgm:presLayoutVars>
      </dgm:prSet>
      <dgm:spPr/>
    </dgm:pt>
    <dgm:pt modelId="{1C4790DA-2C3A-4E84-89B8-4DBDA4470158}" type="pres">
      <dgm:prSet presAssocID="{320A627E-932F-4259-8EE5-4EDB6B6EE828}" presName="titleText1" presStyleLbl="fgAcc0" presStyleIdx="0" presStyleCnt="1">
        <dgm:presLayoutVars>
          <dgm:chMax val="0"/>
          <dgm:chPref val="0"/>
        </dgm:presLayoutVars>
      </dgm:prSet>
      <dgm:spPr/>
    </dgm:pt>
    <dgm:pt modelId="{98D06EE2-C7CD-4013-AFA8-5A3B336E6450}" type="pres">
      <dgm:prSet presAssocID="{320A627E-932F-4259-8EE5-4EDB6B6EE828}" presName="rootConnector1" presStyleLbl="node1" presStyleIdx="0" presStyleCnt="3"/>
      <dgm:spPr/>
    </dgm:pt>
    <dgm:pt modelId="{7B751A00-4A14-4613-AE3C-3AD5338359F8}" type="pres">
      <dgm:prSet presAssocID="{320A627E-932F-4259-8EE5-4EDB6B6EE828}" presName="hierChild2" presStyleCnt="0"/>
      <dgm:spPr/>
    </dgm:pt>
    <dgm:pt modelId="{8D4FCF9E-113D-49D1-BFFE-77D01A9B78F3}" type="pres">
      <dgm:prSet presAssocID="{EFA9CDF8-D1FE-42FB-93DB-26F25323464F}" presName="Name37" presStyleLbl="parChTrans1D2" presStyleIdx="0" presStyleCnt="1"/>
      <dgm:spPr/>
    </dgm:pt>
    <dgm:pt modelId="{25FF15F6-EFF0-4A70-8F13-901F96B7C8F5}" type="pres">
      <dgm:prSet presAssocID="{9E398870-D8F5-4C15-A9A2-D42754E328B9}" presName="hierRoot2" presStyleCnt="0">
        <dgm:presLayoutVars>
          <dgm:hierBranch val="init"/>
        </dgm:presLayoutVars>
      </dgm:prSet>
      <dgm:spPr/>
    </dgm:pt>
    <dgm:pt modelId="{1497982E-5C55-46EE-9771-D1F9AB258283}" type="pres">
      <dgm:prSet presAssocID="{9E398870-D8F5-4C15-A9A2-D42754E328B9}" presName="rootComposite" presStyleCnt="0"/>
      <dgm:spPr/>
    </dgm:pt>
    <dgm:pt modelId="{E093D213-9610-463D-9C6C-757A986CB5DE}" type="pres">
      <dgm:prSet presAssocID="{9E398870-D8F5-4C15-A9A2-D42754E328B9}" presName="rootText" presStyleLbl="node1" presStyleIdx="0" presStyleCnt="3">
        <dgm:presLayoutVars>
          <dgm:chMax/>
          <dgm:chPref val="3"/>
        </dgm:presLayoutVars>
      </dgm:prSet>
      <dgm:spPr/>
    </dgm:pt>
    <dgm:pt modelId="{FD5DC142-FC7C-423C-AF65-49E3185FD0F8}" type="pres">
      <dgm:prSet presAssocID="{9E398870-D8F5-4C15-A9A2-D42754E328B9}" presName="titleText2" presStyleLbl="fgAcc1" presStyleIdx="0" presStyleCnt="3">
        <dgm:presLayoutVars>
          <dgm:chMax val="0"/>
          <dgm:chPref val="0"/>
        </dgm:presLayoutVars>
      </dgm:prSet>
      <dgm:spPr/>
    </dgm:pt>
    <dgm:pt modelId="{3BBA1489-AFFA-46F6-A909-449D1CD9BBC2}" type="pres">
      <dgm:prSet presAssocID="{9E398870-D8F5-4C15-A9A2-D42754E328B9}" presName="rootConnector" presStyleLbl="node2" presStyleIdx="0" presStyleCnt="0"/>
      <dgm:spPr/>
    </dgm:pt>
    <dgm:pt modelId="{000E9895-FA31-4309-9143-8A3DA0E88A0A}" type="pres">
      <dgm:prSet presAssocID="{9E398870-D8F5-4C15-A9A2-D42754E328B9}" presName="hierChild4" presStyleCnt="0"/>
      <dgm:spPr/>
    </dgm:pt>
    <dgm:pt modelId="{EA69534B-6977-4A63-9652-8DDD06DF21CF}" type="pres">
      <dgm:prSet presAssocID="{B4DFF576-80BA-43C8-874F-A5C8AC7C1F0F}" presName="Name37" presStyleLbl="parChTrans1D3" presStyleIdx="0" presStyleCnt="1"/>
      <dgm:spPr/>
    </dgm:pt>
    <dgm:pt modelId="{2196183A-9375-4DD7-9032-C6C93ECC38BB}" type="pres">
      <dgm:prSet presAssocID="{FC6CBC54-675E-4B67-8778-F61D5C4121A1}" presName="hierRoot2" presStyleCnt="0">
        <dgm:presLayoutVars>
          <dgm:hierBranch val="init"/>
        </dgm:presLayoutVars>
      </dgm:prSet>
      <dgm:spPr/>
    </dgm:pt>
    <dgm:pt modelId="{2BBDB1B6-0600-401D-A9C3-7EC0BB3A3CDC}" type="pres">
      <dgm:prSet presAssocID="{FC6CBC54-675E-4B67-8778-F61D5C4121A1}" presName="rootComposite" presStyleCnt="0"/>
      <dgm:spPr/>
    </dgm:pt>
    <dgm:pt modelId="{5466E6D1-FC79-446B-BA92-E77BF1EF96E6}" type="pres">
      <dgm:prSet presAssocID="{FC6CBC54-675E-4B67-8778-F61D5C4121A1}" presName="rootText" presStyleLbl="node1" presStyleIdx="1" presStyleCnt="3">
        <dgm:presLayoutVars>
          <dgm:chMax/>
          <dgm:chPref val="3"/>
        </dgm:presLayoutVars>
      </dgm:prSet>
      <dgm:spPr/>
    </dgm:pt>
    <dgm:pt modelId="{9C9F04B2-D942-48E8-B63E-EAD30209ABCB}" type="pres">
      <dgm:prSet presAssocID="{FC6CBC54-675E-4B67-8778-F61D5C4121A1}" presName="titleText2" presStyleLbl="fgAcc1" presStyleIdx="1" presStyleCnt="3">
        <dgm:presLayoutVars>
          <dgm:chMax val="0"/>
          <dgm:chPref val="0"/>
        </dgm:presLayoutVars>
      </dgm:prSet>
      <dgm:spPr/>
    </dgm:pt>
    <dgm:pt modelId="{8BCA8868-5603-4EA9-AD6D-B32F54F1ECB3}" type="pres">
      <dgm:prSet presAssocID="{FC6CBC54-675E-4B67-8778-F61D5C4121A1}" presName="rootConnector" presStyleLbl="node3" presStyleIdx="0" presStyleCnt="0"/>
      <dgm:spPr/>
    </dgm:pt>
    <dgm:pt modelId="{2177EB8A-8C6F-4761-BB03-7098998FB2A1}" type="pres">
      <dgm:prSet presAssocID="{FC6CBC54-675E-4B67-8778-F61D5C4121A1}" presName="hierChild4" presStyleCnt="0"/>
      <dgm:spPr/>
    </dgm:pt>
    <dgm:pt modelId="{DCCD8CC3-F708-4638-BE60-5F960B389534}" type="pres">
      <dgm:prSet presAssocID="{FE2C1543-A703-4800-AAC2-2485CA8FB466}" presName="Name37" presStyleLbl="parChTrans1D4" presStyleIdx="0" presStyleCnt="1"/>
      <dgm:spPr/>
    </dgm:pt>
    <dgm:pt modelId="{436D64C9-9ADB-477F-8B4C-95EAB3D78E6B}" type="pres">
      <dgm:prSet presAssocID="{CBF9F272-729C-4791-A280-3F4EE7470075}" presName="hierRoot2" presStyleCnt="0">
        <dgm:presLayoutVars>
          <dgm:hierBranch val="init"/>
        </dgm:presLayoutVars>
      </dgm:prSet>
      <dgm:spPr/>
    </dgm:pt>
    <dgm:pt modelId="{4BCA9FB0-B343-4A8E-985E-A78D3D3E8A7B}" type="pres">
      <dgm:prSet presAssocID="{CBF9F272-729C-4791-A280-3F4EE7470075}" presName="rootComposite" presStyleCnt="0"/>
      <dgm:spPr/>
    </dgm:pt>
    <dgm:pt modelId="{B5F11AB4-CE27-4164-AE92-D1A5884BB19A}" type="pres">
      <dgm:prSet presAssocID="{CBF9F272-729C-4791-A280-3F4EE7470075}" presName="rootText" presStyleLbl="node1" presStyleIdx="2" presStyleCnt="3">
        <dgm:presLayoutVars>
          <dgm:chMax/>
          <dgm:chPref val="3"/>
        </dgm:presLayoutVars>
      </dgm:prSet>
      <dgm:spPr/>
    </dgm:pt>
    <dgm:pt modelId="{79496CBC-9F41-4B2E-92FE-9032D98A89EA}" type="pres">
      <dgm:prSet presAssocID="{CBF9F272-729C-4791-A280-3F4EE7470075}" presName="titleText2" presStyleLbl="fgAcc1" presStyleIdx="2" presStyleCnt="3">
        <dgm:presLayoutVars>
          <dgm:chMax val="0"/>
          <dgm:chPref val="0"/>
        </dgm:presLayoutVars>
      </dgm:prSet>
      <dgm:spPr/>
    </dgm:pt>
    <dgm:pt modelId="{E84DE409-A550-4847-9388-250796924E88}" type="pres">
      <dgm:prSet presAssocID="{CBF9F272-729C-4791-A280-3F4EE7470075}" presName="rootConnector" presStyleLbl="node4" presStyleIdx="0" presStyleCnt="0"/>
      <dgm:spPr/>
    </dgm:pt>
    <dgm:pt modelId="{EB30B6F4-CA2C-404B-AB71-6D18A0938ABE}" type="pres">
      <dgm:prSet presAssocID="{CBF9F272-729C-4791-A280-3F4EE7470075}" presName="hierChild4" presStyleCnt="0"/>
      <dgm:spPr/>
    </dgm:pt>
    <dgm:pt modelId="{5B17C2E9-0604-4CD6-BA90-E4AE4C3FD989}" type="pres">
      <dgm:prSet presAssocID="{CBF9F272-729C-4791-A280-3F4EE7470075}" presName="hierChild5" presStyleCnt="0"/>
      <dgm:spPr/>
    </dgm:pt>
    <dgm:pt modelId="{15045443-68C5-4129-9B69-9067AB503CDD}" type="pres">
      <dgm:prSet presAssocID="{FC6CBC54-675E-4B67-8778-F61D5C4121A1}" presName="hierChild5" presStyleCnt="0"/>
      <dgm:spPr/>
    </dgm:pt>
    <dgm:pt modelId="{5A179115-0564-4CDB-972F-F8BF675CCDE7}" type="pres">
      <dgm:prSet presAssocID="{9E398870-D8F5-4C15-A9A2-D42754E328B9}" presName="hierChild5" presStyleCnt="0"/>
      <dgm:spPr/>
    </dgm:pt>
    <dgm:pt modelId="{30D32184-42F5-46D5-901F-4AA7D3DDC4B1}" type="pres">
      <dgm:prSet presAssocID="{320A627E-932F-4259-8EE5-4EDB6B6EE828}" presName="hierChild3" presStyleCnt="0"/>
      <dgm:spPr/>
    </dgm:pt>
  </dgm:ptLst>
  <dgm:cxnLst>
    <dgm:cxn modelId="{893A3400-8E4F-41B7-9AB9-CFC84F0C1F86}" type="presOf" srcId="{FE2C1543-A703-4800-AAC2-2485CA8FB466}" destId="{DCCD8CC3-F708-4638-BE60-5F960B389534}" srcOrd="0" destOrd="0" presId="urn:microsoft.com/office/officeart/2008/layout/NameandTitleOrganizationalChart"/>
    <dgm:cxn modelId="{A677BA0F-6BAA-457A-9B18-D6A39945F5D5}" type="presOf" srcId="{CBF9F272-729C-4791-A280-3F4EE7470075}" destId="{B5F11AB4-CE27-4164-AE92-D1A5884BB19A}" srcOrd="0" destOrd="0" presId="urn:microsoft.com/office/officeart/2008/layout/NameandTitleOrganizationalChart"/>
    <dgm:cxn modelId="{EAB9C419-2CDD-48C5-936B-C1E79BF35308}" type="presOf" srcId="{FC6CBC54-675E-4B67-8778-F61D5C4121A1}" destId="{5466E6D1-FC79-446B-BA92-E77BF1EF96E6}" srcOrd="0" destOrd="0" presId="urn:microsoft.com/office/officeart/2008/layout/NameandTitleOrganizationalChart"/>
    <dgm:cxn modelId="{49D6781D-7D91-4DD5-9F82-54250C3295BC}" srcId="{320A627E-932F-4259-8EE5-4EDB6B6EE828}" destId="{9E398870-D8F5-4C15-A9A2-D42754E328B9}" srcOrd="0" destOrd="0" parTransId="{EFA9CDF8-D1FE-42FB-93DB-26F25323464F}" sibTransId="{DE4757FC-5D58-4BCF-AECF-5FC11B62C282}"/>
    <dgm:cxn modelId="{183B5336-1055-4AE8-87DF-6AAA19F0D31E}" type="presOf" srcId="{9E398870-D8F5-4C15-A9A2-D42754E328B9}" destId="{E093D213-9610-463D-9C6C-757A986CB5DE}" srcOrd="0" destOrd="0" presId="urn:microsoft.com/office/officeart/2008/layout/NameandTitleOrganizationalChart"/>
    <dgm:cxn modelId="{BA70975F-460A-4D3A-85A9-5EFE0DCEFAF5}" type="presOf" srcId="{92E63F07-989F-4D02-B16C-E1D2CA54FC9F}" destId="{9C9F04B2-D942-48E8-B63E-EAD30209ABCB}" srcOrd="0" destOrd="0" presId="urn:microsoft.com/office/officeart/2008/layout/NameandTitleOrganizationalChart"/>
    <dgm:cxn modelId="{BE83A144-93DA-4684-8A4A-6BE298C50A65}" type="presOf" srcId="{15F33427-CFFF-410A-B897-E7BBC36482B1}" destId="{1C4790DA-2C3A-4E84-89B8-4DBDA4470158}" srcOrd="0" destOrd="0" presId="urn:microsoft.com/office/officeart/2008/layout/NameandTitleOrganizationalChart"/>
    <dgm:cxn modelId="{E691816C-8E3A-4031-BC02-A4710FE24AD6}" type="presOf" srcId="{B4DFF576-80BA-43C8-874F-A5C8AC7C1F0F}" destId="{EA69534B-6977-4A63-9652-8DDD06DF21CF}" srcOrd="0" destOrd="0" presId="urn:microsoft.com/office/officeart/2008/layout/NameandTitleOrganizationalChart"/>
    <dgm:cxn modelId="{43932276-33D1-461D-856E-C70B5526B923}" srcId="{9E398870-D8F5-4C15-A9A2-D42754E328B9}" destId="{FC6CBC54-675E-4B67-8778-F61D5C4121A1}" srcOrd="0" destOrd="0" parTransId="{B4DFF576-80BA-43C8-874F-A5C8AC7C1F0F}" sibTransId="{92E63F07-989F-4D02-B16C-E1D2CA54FC9F}"/>
    <dgm:cxn modelId="{D0D68157-E32D-474E-8120-3598864AA447}" type="presOf" srcId="{320A627E-932F-4259-8EE5-4EDB6B6EE828}" destId="{2B50C6CE-AC5A-482E-837F-AF42C83A7722}" srcOrd="0" destOrd="0" presId="urn:microsoft.com/office/officeart/2008/layout/NameandTitleOrganizationalChart"/>
    <dgm:cxn modelId="{89FC9B7B-1E22-46DB-BB63-18185E5F4683}" srcId="{FC6CBC54-675E-4B67-8778-F61D5C4121A1}" destId="{CBF9F272-729C-4791-A280-3F4EE7470075}" srcOrd="0" destOrd="0" parTransId="{FE2C1543-A703-4800-AAC2-2485CA8FB466}" sibTransId="{1D6B8452-6539-482B-B299-6600EC2EED5C}"/>
    <dgm:cxn modelId="{E8E62D8C-D279-4EC7-9FE6-60E5F1C8E8A9}" type="presOf" srcId="{FC6CBC54-675E-4B67-8778-F61D5C4121A1}" destId="{8BCA8868-5603-4EA9-AD6D-B32F54F1ECB3}" srcOrd="1" destOrd="0" presId="urn:microsoft.com/office/officeart/2008/layout/NameandTitleOrganizationalChart"/>
    <dgm:cxn modelId="{D0EBCD8C-993B-4383-9710-5D73E080E110}" srcId="{12FD53E3-9CC8-45AF-885D-5126D7115AB3}" destId="{320A627E-932F-4259-8EE5-4EDB6B6EE828}" srcOrd="0" destOrd="0" parTransId="{52D28D91-4757-497C-9951-3C55E4B47831}" sibTransId="{15F33427-CFFF-410A-B897-E7BBC36482B1}"/>
    <dgm:cxn modelId="{FF849795-7754-4BD2-A59F-8D4CCB9DF7A1}" type="presOf" srcId="{320A627E-932F-4259-8EE5-4EDB6B6EE828}" destId="{98D06EE2-C7CD-4013-AFA8-5A3B336E6450}" srcOrd="1" destOrd="0" presId="urn:microsoft.com/office/officeart/2008/layout/NameandTitleOrganizationalChart"/>
    <dgm:cxn modelId="{45558FA4-6984-435A-87CE-8119E4CD6AD8}" type="presOf" srcId="{1D6B8452-6539-482B-B299-6600EC2EED5C}" destId="{79496CBC-9F41-4B2E-92FE-9032D98A89EA}" srcOrd="0" destOrd="0" presId="urn:microsoft.com/office/officeart/2008/layout/NameandTitleOrganizationalChart"/>
    <dgm:cxn modelId="{76B488B1-3942-4A33-9212-90C88A3D04D3}" type="presOf" srcId="{9E398870-D8F5-4C15-A9A2-D42754E328B9}" destId="{3BBA1489-AFFA-46F6-A909-449D1CD9BBC2}" srcOrd="1" destOrd="0" presId="urn:microsoft.com/office/officeart/2008/layout/NameandTitleOrganizationalChart"/>
    <dgm:cxn modelId="{0E28AEBE-A9E9-4CC5-823B-E43545D2E40A}" type="presOf" srcId="{DE4757FC-5D58-4BCF-AECF-5FC11B62C282}" destId="{FD5DC142-FC7C-423C-AF65-49E3185FD0F8}" srcOrd="0" destOrd="0" presId="urn:microsoft.com/office/officeart/2008/layout/NameandTitleOrganizationalChart"/>
    <dgm:cxn modelId="{76CDCDD2-54CC-456A-8A86-75317BF3C994}" type="presOf" srcId="{CBF9F272-729C-4791-A280-3F4EE7470075}" destId="{E84DE409-A550-4847-9388-250796924E88}" srcOrd="1" destOrd="0" presId="urn:microsoft.com/office/officeart/2008/layout/NameandTitleOrganizationalChart"/>
    <dgm:cxn modelId="{ED22BDDD-FCC2-4676-B323-BA85F53497E9}" type="presOf" srcId="{EFA9CDF8-D1FE-42FB-93DB-26F25323464F}" destId="{8D4FCF9E-113D-49D1-BFFE-77D01A9B78F3}" srcOrd="0" destOrd="0" presId="urn:microsoft.com/office/officeart/2008/layout/NameandTitleOrganizationalChart"/>
    <dgm:cxn modelId="{EF9B94F1-B2C5-4865-8D94-92611647C02D}" type="presOf" srcId="{12FD53E3-9CC8-45AF-885D-5126D7115AB3}" destId="{D9828579-EDF7-4E73-94A8-9461B5A23BE5}" srcOrd="0" destOrd="0" presId="urn:microsoft.com/office/officeart/2008/layout/NameandTitleOrganizationalChart"/>
    <dgm:cxn modelId="{FA801460-2747-4DDF-9FDE-A611C50A2072}" type="presParOf" srcId="{D9828579-EDF7-4E73-94A8-9461B5A23BE5}" destId="{FD7D5196-3629-46DE-9456-9D09833A65E7}" srcOrd="0" destOrd="0" presId="urn:microsoft.com/office/officeart/2008/layout/NameandTitleOrganizationalChart"/>
    <dgm:cxn modelId="{999F5DEC-1606-4578-A0AD-D9CF6622E915}" type="presParOf" srcId="{FD7D5196-3629-46DE-9456-9D09833A65E7}" destId="{AF3E9B2F-2801-4CAA-A1DA-7286ECA49DB0}" srcOrd="0" destOrd="0" presId="urn:microsoft.com/office/officeart/2008/layout/NameandTitleOrganizationalChart"/>
    <dgm:cxn modelId="{F1956C11-2DC3-4944-84D5-E7B2503BD4AF}" type="presParOf" srcId="{AF3E9B2F-2801-4CAA-A1DA-7286ECA49DB0}" destId="{2B50C6CE-AC5A-482E-837F-AF42C83A7722}" srcOrd="0" destOrd="0" presId="urn:microsoft.com/office/officeart/2008/layout/NameandTitleOrganizationalChart"/>
    <dgm:cxn modelId="{D7746B03-73A5-4D31-B5C4-1B92F110764D}" type="presParOf" srcId="{AF3E9B2F-2801-4CAA-A1DA-7286ECA49DB0}" destId="{1C4790DA-2C3A-4E84-89B8-4DBDA4470158}" srcOrd="1" destOrd="0" presId="urn:microsoft.com/office/officeart/2008/layout/NameandTitleOrganizationalChart"/>
    <dgm:cxn modelId="{286DB7DE-EF7E-4CCC-9BA9-30FD4A35E411}" type="presParOf" srcId="{AF3E9B2F-2801-4CAA-A1DA-7286ECA49DB0}" destId="{98D06EE2-C7CD-4013-AFA8-5A3B336E6450}" srcOrd="2" destOrd="0" presId="urn:microsoft.com/office/officeart/2008/layout/NameandTitleOrganizationalChart"/>
    <dgm:cxn modelId="{9FDC259A-0584-4F9A-BC00-AD6468373353}" type="presParOf" srcId="{FD7D5196-3629-46DE-9456-9D09833A65E7}" destId="{7B751A00-4A14-4613-AE3C-3AD5338359F8}" srcOrd="1" destOrd="0" presId="urn:microsoft.com/office/officeart/2008/layout/NameandTitleOrganizationalChart"/>
    <dgm:cxn modelId="{C718E845-86E8-4CDD-BA12-0CD727E25AEF}" type="presParOf" srcId="{7B751A00-4A14-4613-AE3C-3AD5338359F8}" destId="{8D4FCF9E-113D-49D1-BFFE-77D01A9B78F3}" srcOrd="0" destOrd="0" presId="urn:microsoft.com/office/officeart/2008/layout/NameandTitleOrganizationalChart"/>
    <dgm:cxn modelId="{2A94CE46-2497-4CC9-8E4D-373C10506F4A}" type="presParOf" srcId="{7B751A00-4A14-4613-AE3C-3AD5338359F8}" destId="{25FF15F6-EFF0-4A70-8F13-901F96B7C8F5}" srcOrd="1" destOrd="0" presId="urn:microsoft.com/office/officeart/2008/layout/NameandTitleOrganizationalChart"/>
    <dgm:cxn modelId="{CCBF48A7-BD27-4362-81CC-032AE26252A9}" type="presParOf" srcId="{25FF15F6-EFF0-4A70-8F13-901F96B7C8F5}" destId="{1497982E-5C55-46EE-9771-D1F9AB258283}" srcOrd="0" destOrd="0" presId="urn:microsoft.com/office/officeart/2008/layout/NameandTitleOrganizationalChart"/>
    <dgm:cxn modelId="{0FDAF80F-451E-4426-B465-90EB50BD676B}" type="presParOf" srcId="{1497982E-5C55-46EE-9771-D1F9AB258283}" destId="{E093D213-9610-463D-9C6C-757A986CB5DE}" srcOrd="0" destOrd="0" presId="urn:microsoft.com/office/officeart/2008/layout/NameandTitleOrganizationalChart"/>
    <dgm:cxn modelId="{977F55D4-6CC0-4462-BA36-DD80ABC48D34}" type="presParOf" srcId="{1497982E-5C55-46EE-9771-D1F9AB258283}" destId="{FD5DC142-FC7C-423C-AF65-49E3185FD0F8}" srcOrd="1" destOrd="0" presId="urn:microsoft.com/office/officeart/2008/layout/NameandTitleOrganizationalChart"/>
    <dgm:cxn modelId="{D335FED6-B25D-4954-BD0F-74B0B01386EC}" type="presParOf" srcId="{1497982E-5C55-46EE-9771-D1F9AB258283}" destId="{3BBA1489-AFFA-46F6-A909-449D1CD9BBC2}" srcOrd="2" destOrd="0" presId="urn:microsoft.com/office/officeart/2008/layout/NameandTitleOrganizationalChart"/>
    <dgm:cxn modelId="{2A05B777-5235-416F-81CA-639FFA38A189}" type="presParOf" srcId="{25FF15F6-EFF0-4A70-8F13-901F96B7C8F5}" destId="{000E9895-FA31-4309-9143-8A3DA0E88A0A}" srcOrd="1" destOrd="0" presId="urn:microsoft.com/office/officeart/2008/layout/NameandTitleOrganizationalChart"/>
    <dgm:cxn modelId="{F6F68506-079F-40A5-ADA4-AD1F81540456}" type="presParOf" srcId="{000E9895-FA31-4309-9143-8A3DA0E88A0A}" destId="{EA69534B-6977-4A63-9652-8DDD06DF21CF}" srcOrd="0" destOrd="0" presId="urn:microsoft.com/office/officeart/2008/layout/NameandTitleOrganizationalChart"/>
    <dgm:cxn modelId="{F68B4AB5-E049-4C8D-8535-2115B8179B1B}" type="presParOf" srcId="{000E9895-FA31-4309-9143-8A3DA0E88A0A}" destId="{2196183A-9375-4DD7-9032-C6C93ECC38BB}" srcOrd="1" destOrd="0" presId="urn:microsoft.com/office/officeart/2008/layout/NameandTitleOrganizationalChart"/>
    <dgm:cxn modelId="{115FD79D-6E62-4BF6-850B-9064DC29AC98}" type="presParOf" srcId="{2196183A-9375-4DD7-9032-C6C93ECC38BB}" destId="{2BBDB1B6-0600-401D-A9C3-7EC0BB3A3CDC}" srcOrd="0" destOrd="0" presId="urn:microsoft.com/office/officeart/2008/layout/NameandTitleOrganizationalChart"/>
    <dgm:cxn modelId="{6DB36534-54F6-4355-9D1D-5E583247C80E}" type="presParOf" srcId="{2BBDB1B6-0600-401D-A9C3-7EC0BB3A3CDC}" destId="{5466E6D1-FC79-446B-BA92-E77BF1EF96E6}" srcOrd="0" destOrd="0" presId="urn:microsoft.com/office/officeart/2008/layout/NameandTitleOrganizationalChart"/>
    <dgm:cxn modelId="{FBDC96B9-E84D-429C-A9B2-50114830E59F}" type="presParOf" srcId="{2BBDB1B6-0600-401D-A9C3-7EC0BB3A3CDC}" destId="{9C9F04B2-D942-48E8-B63E-EAD30209ABCB}" srcOrd="1" destOrd="0" presId="urn:microsoft.com/office/officeart/2008/layout/NameandTitleOrganizationalChart"/>
    <dgm:cxn modelId="{FF552ACB-0DB5-4DF2-AA19-2ABC8965E46D}" type="presParOf" srcId="{2BBDB1B6-0600-401D-A9C3-7EC0BB3A3CDC}" destId="{8BCA8868-5603-4EA9-AD6D-B32F54F1ECB3}" srcOrd="2" destOrd="0" presId="urn:microsoft.com/office/officeart/2008/layout/NameandTitleOrganizationalChart"/>
    <dgm:cxn modelId="{2850FB1E-AA82-452A-B729-DB503DA8DAB0}" type="presParOf" srcId="{2196183A-9375-4DD7-9032-C6C93ECC38BB}" destId="{2177EB8A-8C6F-4761-BB03-7098998FB2A1}" srcOrd="1" destOrd="0" presId="urn:microsoft.com/office/officeart/2008/layout/NameandTitleOrganizationalChart"/>
    <dgm:cxn modelId="{65A25CFC-043D-485A-8888-1090D9F0AFE3}" type="presParOf" srcId="{2177EB8A-8C6F-4761-BB03-7098998FB2A1}" destId="{DCCD8CC3-F708-4638-BE60-5F960B389534}" srcOrd="0" destOrd="0" presId="urn:microsoft.com/office/officeart/2008/layout/NameandTitleOrganizationalChart"/>
    <dgm:cxn modelId="{ACE4EE74-73E3-4586-9105-9387D4A775AE}" type="presParOf" srcId="{2177EB8A-8C6F-4761-BB03-7098998FB2A1}" destId="{436D64C9-9ADB-477F-8B4C-95EAB3D78E6B}" srcOrd="1" destOrd="0" presId="urn:microsoft.com/office/officeart/2008/layout/NameandTitleOrganizationalChart"/>
    <dgm:cxn modelId="{4D93B6CE-EE58-4085-B5B5-984D04CBEF90}" type="presParOf" srcId="{436D64C9-9ADB-477F-8B4C-95EAB3D78E6B}" destId="{4BCA9FB0-B343-4A8E-985E-A78D3D3E8A7B}" srcOrd="0" destOrd="0" presId="urn:microsoft.com/office/officeart/2008/layout/NameandTitleOrganizationalChart"/>
    <dgm:cxn modelId="{217544C7-605D-4726-B670-D1E8A3283E1B}" type="presParOf" srcId="{4BCA9FB0-B343-4A8E-985E-A78D3D3E8A7B}" destId="{B5F11AB4-CE27-4164-AE92-D1A5884BB19A}" srcOrd="0" destOrd="0" presId="urn:microsoft.com/office/officeart/2008/layout/NameandTitleOrganizationalChart"/>
    <dgm:cxn modelId="{F92591A3-5DB2-47A6-B82F-D106F18B0972}" type="presParOf" srcId="{4BCA9FB0-B343-4A8E-985E-A78D3D3E8A7B}" destId="{79496CBC-9F41-4B2E-92FE-9032D98A89EA}" srcOrd="1" destOrd="0" presId="urn:microsoft.com/office/officeart/2008/layout/NameandTitleOrganizationalChart"/>
    <dgm:cxn modelId="{5DDEE62A-1C29-4697-B49A-08985AB5B9EA}" type="presParOf" srcId="{4BCA9FB0-B343-4A8E-985E-A78D3D3E8A7B}" destId="{E84DE409-A550-4847-9388-250796924E88}" srcOrd="2" destOrd="0" presId="urn:microsoft.com/office/officeart/2008/layout/NameandTitleOrganizationalChart"/>
    <dgm:cxn modelId="{0A38C575-1385-465D-BB48-EB407F2420E7}" type="presParOf" srcId="{436D64C9-9ADB-477F-8B4C-95EAB3D78E6B}" destId="{EB30B6F4-CA2C-404B-AB71-6D18A0938ABE}" srcOrd="1" destOrd="0" presId="urn:microsoft.com/office/officeart/2008/layout/NameandTitleOrganizationalChart"/>
    <dgm:cxn modelId="{AAC15E21-D297-495F-956E-8241525B9752}" type="presParOf" srcId="{436D64C9-9ADB-477F-8B4C-95EAB3D78E6B}" destId="{5B17C2E9-0604-4CD6-BA90-E4AE4C3FD989}" srcOrd="2" destOrd="0" presId="urn:microsoft.com/office/officeart/2008/layout/NameandTitleOrganizationalChart"/>
    <dgm:cxn modelId="{8ABD59E8-6926-4F3B-AF43-42C9095F269E}" type="presParOf" srcId="{2196183A-9375-4DD7-9032-C6C93ECC38BB}" destId="{15045443-68C5-4129-9B69-9067AB503CDD}" srcOrd="2" destOrd="0" presId="urn:microsoft.com/office/officeart/2008/layout/NameandTitleOrganizationalChart"/>
    <dgm:cxn modelId="{CEF0F51F-DA80-42EF-AA67-1EAB0058545A}" type="presParOf" srcId="{25FF15F6-EFF0-4A70-8F13-901F96B7C8F5}" destId="{5A179115-0564-4CDB-972F-F8BF675CCDE7}" srcOrd="2" destOrd="0" presId="urn:microsoft.com/office/officeart/2008/layout/NameandTitleOrganizationalChart"/>
    <dgm:cxn modelId="{BAE714E3-2EAA-4484-8C9A-B36B1260C23D}" type="presParOf" srcId="{FD7D5196-3629-46DE-9456-9D09833A65E7}" destId="{30D32184-42F5-46D5-901F-4AA7D3DDC4B1}" srcOrd="2" destOrd="0" presId="urn:microsoft.com/office/officeart/2008/layout/NameandTitleOrganizationalChar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8F6D52-A88F-4863-AD64-889EE4EA240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BO"/>
        </a:p>
      </dgm:t>
    </dgm:pt>
    <dgm:pt modelId="{D3AF51DB-23C8-4544-B87F-0B9EEC5F67D8}">
      <dgm:prSet phldrT="[Texto]"/>
      <dgm:spPr/>
      <dgm:t>
        <a:bodyPr/>
        <a:lstStyle/>
        <a:p>
          <a:r>
            <a:rPr lang="es-419" dirty="0">
              <a:solidFill>
                <a:schemeClr val="tx1"/>
              </a:solidFill>
            </a:rPr>
            <a:t>a) </a:t>
          </a:r>
          <a:r>
            <a:rPr lang="es-419" b="1" dirty="0">
              <a:solidFill>
                <a:schemeClr val="tx1"/>
              </a:solidFill>
            </a:rPr>
            <a:t>Sistema de planificación</a:t>
          </a:r>
          <a:r>
            <a:rPr lang="es-419" dirty="0">
              <a:solidFill>
                <a:schemeClr val="tx1"/>
              </a:solidFill>
            </a:rPr>
            <a:t>, </a:t>
          </a:r>
          <a:r>
            <a:rPr lang="es-419" b="1" dirty="0">
              <a:solidFill>
                <a:schemeClr val="tx1"/>
              </a:solidFill>
            </a:rPr>
            <a:t>para el establecimiento de objetivos de largo y mediano plazo, los indicadores y metas plurianuales</a:t>
          </a:r>
          <a:r>
            <a:rPr lang="es-419" dirty="0">
              <a:solidFill>
                <a:schemeClr val="tx1"/>
              </a:solidFill>
            </a:rPr>
            <a:t>.</a:t>
          </a:r>
          <a:endParaRPr lang="es-BO" dirty="0">
            <a:solidFill>
              <a:schemeClr val="tx1"/>
            </a:solidFill>
          </a:endParaRPr>
        </a:p>
      </dgm:t>
    </dgm:pt>
    <dgm:pt modelId="{B293B3F1-B191-4B1A-AB7E-E95432DC45B0}" type="parTrans" cxnId="{D60086A0-E03B-4A51-9E23-06B66C1288F6}">
      <dgm:prSet/>
      <dgm:spPr/>
      <dgm:t>
        <a:bodyPr/>
        <a:lstStyle/>
        <a:p>
          <a:endParaRPr lang="es-BO"/>
        </a:p>
      </dgm:t>
    </dgm:pt>
    <dgm:pt modelId="{E1ECF6BB-C09A-4DD6-B5D9-80C311BE39BB}" type="sibTrans" cxnId="{D60086A0-E03B-4A51-9E23-06B66C1288F6}">
      <dgm:prSet/>
      <dgm:spPr/>
      <dgm:t>
        <a:bodyPr/>
        <a:lstStyle/>
        <a:p>
          <a:endParaRPr lang="es-BO"/>
        </a:p>
      </dgm:t>
    </dgm:pt>
    <dgm:pt modelId="{C28073C9-9D3D-42E8-BCFD-6CAF7C4FBC94}">
      <dgm:prSet/>
      <dgm:spPr/>
      <dgm:t>
        <a:bodyPr/>
        <a:lstStyle/>
        <a:p>
          <a:r>
            <a:rPr lang="es-419">
              <a:solidFill>
                <a:schemeClr val="tx1"/>
              </a:solidFill>
            </a:rPr>
            <a:t>b) Sistema de inversión pública, para la programación y asignación de recursos a la inversión, mediante proyectos.</a:t>
          </a:r>
          <a:endParaRPr lang="es-419" dirty="0">
            <a:solidFill>
              <a:schemeClr val="tx1"/>
            </a:solidFill>
          </a:endParaRPr>
        </a:p>
      </dgm:t>
    </dgm:pt>
    <dgm:pt modelId="{F5EAFC9A-20CC-4BE8-8B19-64B2D94CAA51}" type="parTrans" cxnId="{628C150C-6CE5-4341-8614-5C806DFEFB57}">
      <dgm:prSet/>
      <dgm:spPr/>
      <dgm:t>
        <a:bodyPr/>
        <a:lstStyle/>
        <a:p>
          <a:endParaRPr lang="es-BO"/>
        </a:p>
      </dgm:t>
    </dgm:pt>
    <dgm:pt modelId="{1D2C76E9-47F6-4568-AC05-68834EAB64A6}" type="sibTrans" cxnId="{628C150C-6CE5-4341-8614-5C806DFEFB57}">
      <dgm:prSet/>
      <dgm:spPr/>
      <dgm:t>
        <a:bodyPr/>
        <a:lstStyle/>
        <a:p>
          <a:endParaRPr lang="es-BO"/>
        </a:p>
      </dgm:t>
    </dgm:pt>
    <dgm:pt modelId="{9497FF01-6DB1-49B1-9ED7-DED9A344FC65}">
      <dgm:prSet/>
      <dgm:spPr/>
      <dgm:t>
        <a:bodyPr/>
        <a:lstStyle/>
        <a:p>
          <a:r>
            <a:rPr lang="es-419">
              <a:solidFill>
                <a:schemeClr val="tx1"/>
              </a:solidFill>
            </a:rPr>
            <a:t>c) </a:t>
          </a:r>
          <a:r>
            <a:rPr lang="es-419" b="1">
              <a:solidFill>
                <a:schemeClr val="tx1"/>
              </a:solidFill>
            </a:rPr>
            <a:t>Sistema de programación de operaciones, que ejecuta el Plan Estratégico Institucional, mediante actividades enfocadas al logro de resultados concretos de corto plazo.</a:t>
          </a:r>
          <a:endParaRPr lang="es-419" b="1" dirty="0">
            <a:solidFill>
              <a:schemeClr val="tx1"/>
            </a:solidFill>
          </a:endParaRPr>
        </a:p>
      </dgm:t>
    </dgm:pt>
    <dgm:pt modelId="{1C1D4F6B-676E-4798-B077-97A76DC30CD8}" type="parTrans" cxnId="{A9F82D31-8A47-434F-B72D-9579053986CD}">
      <dgm:prSet/>
      <dgm:spPr/>
      <dgm:t>
        <a:bodyPr/>
        <a:lstStyle/>
        <a:p>
          <a:endParaRPr lang="es-BO"/>
        </a:p>
      </dgm:t>
    </dgm:pt>
    <dgm:pt modelId="{83D7F190-6EB5-4AB8-8C5C-043E067C2F11}" type="sibTrans" cxnId="{A9F82D31-8A47-434F-B72D-9579053986CD}">
      <dgm:prSet/>
      <dgm:spPr/>
      <dgm:t>
        <a:bodyPr/>
        <a:lstStyle/>
        <a:p>
          <a:endParaRPr lang="es-BO"/>
        </a:p>
      </dgm:t>
    </dgm:pt>
    <dgm:pt modelId="{9932F9A1-5ABE-4E5E-A2FB-F715A92A691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419">
              <a:solidFill>
                <a:schemeClr val="tx1"/>
              </a:solidFill>
            </a:rPr>
            <a:t>d) </a:t>
          </a:r>
          <a:r>
            <a:rPr lang="es-419" b="1">
              <a:solidFill>
                <a:schemeClr val="tx1"/>
              </a:solidFill>
            </a:rPr>
            <a:t>Sistema de presupuesto, que prevé la fuente y monto de los recursos para cada gestión anual y su asignación mediante gastos, de acuerdo a los requerimientos financieros de la programación de operaciones</a:t>
          </a:r>
          <a:r>
            <a:rPr lang="es-419">
              <a:solidFill>
                <a:schemeClr val="tx1"/>
              </a:solidFill>
            </a:rPr>
            <a:t>.</a:t>
          </a:r>
          <a:endParaRPr lang="es-BO" dirty="0">
            <a:solidFill>
              <a:schemeClr val="tx1"/>
            </a:solidFill>
          </a:endParaRPr>
        </a:p>
      </dgm:t>
    </dgm:pt>
    <dgm:pt modelId="{4F64C5E4-C45E-409B-96BC-071CE17E3715}" type="parTrans" cxnId="{AC0ED73A-C21A-4D03-A7CD-BECA23435E0B}">
      <dgm:prSet/>
      <dgm:spPr/>
      <dgm:t>
        <a:bodyPr/>
        <a:lstStyle/>
        <a:p>
          <a:endParaRPr lang="es-BO"/>
        </a:p>
      </dgm:t>
    </dgm:pt>
    <dgm:pt modelId="{ABB8AF5B-E3A7-4FC2-B0A0-0373F0F1D089}" type="sibTrans" cxnId="{AC0ED73A-C21A-4D03-A7CD-BECA23435E0B}">
      <dgm:prSet/>
      <dgm:spPr/>
      <dgm:t>
        <a:bodyPr/>
        <a:lstStyle/>
        <a:p>
          <a:endParaRPr lang="es-BO"/>
        </a:p>
      </dgm:t>
    </dgm:pt>
    <dgm:pt modelId="{D11A0E37-0688-4E7B-9FF4-4127387BBEA2}" type="pres">
      <dgm:prSet presAssocID="{758F6D52-A88F-4863-AD64-889EE4EA2406}" presName="diagram" presStyleCnt="0">
        <dgm:presLayoutVars>
          <dgm:dir/>
          <dgm:resizeHandles val="exact"/>
        </dgm:presLayoutVars>
      </dgm:prSet>
      <dgm:spPr/>
    </dgm:pt>
    <dgm:pt modelId="{C6E90EC1-B8C7-41D7-A837-F0AE15A8B2F5}" type="pres">
      <dgm:prSet presAssocID="{D3AF51DB-23C8-4544-B87F-0B9EEC5F67D8}" presName="node" presStyleLbl="node1" presStyleIdx="0" presStyleCnt="4" custScaleY="148603">
        <dgm:presLayoutVars>
          <dgm:bulletEnabled val="1"/>
        </dgm:presLayoutVars>
      </dgm:prSet>
      <dgm:spPr/>
    </dgm:pt>
    <dgm:pt modelId="{E2B77E59-0795-413E-99E0-82809827CE12}" type="pres">
      <dgm:prSet presAssocID="{E1ECF6BB-C09A-4DD6-B5D9-80C311BE39BB}" presName="sibTrans" presStyleCnt="0"/>
      <dgm:spPr/>
    </dgm:pt>
    <dgm:pt modelId="{1340606B-FB3F-4894-98F3-9F43276C2C8B}" type="pres">
      <dgm:prSet presAssocID="{C28073C9-9D3D-42E8-BCFD-6CAF7C4FBC94}" presName="node" presStyleLbl="node1" presStyleIdx="1" presStyleCnt="4" custScaleY="145944">
        <dgm:presLayoutVars>
          <dgm:bulletEnabled val="1"/>
        </dgm:presLayoutVars>
      </dgm:prSet>
      <dgm:spPr/>
    </dgm:pt>
    <dgm:pt modelId="{06CB5CA6-681F-49BA-AFF6-276C1BFB47A4}" type="pres">
      <dgm:prSet presAssocID="{1D2C76E9-47F6-4568-AC05-68834EAB64A6}" presName="sibTrans" presStyleCnt="0"/>
      <dgm:spPr/>
    </dgm:pt>
    <dgm:pt modelId="{48D16ADA-540D-4806-A238-0E0FEA3B6715}" type="pres">
      <dgm:prSet presAssocID="{9497FF01-6DB1-49B1-9ED7-DED9A344FC65}" presName="node" presStyleLbl="node1" presStyleIdx="2" presStyleCnt="4" custScaleY="138630">
        <dgm:presLayoutVars>
          <dgm:bulletEnabled val="1"/>
        </dgm:presLayoutVars>
      </dgm:prSet>
      <dgm:spPr/>
    </dgm:pt>
    <dgm:pt modelId="{82B922CE-8EC8-4A5B-8C6A-7F62CBCA80CE}" type="pres">
      <dgm:prSet presAssocID="{83D7F190-6EB5-4AB8-8C5C-043E067C2F11}" presName="sibTrans" presStyleCnt="0"/>
      <dgm:spPr/>
    </dgm:pt>
    <dgm:pt modelId="{2AA09151-ED02-465D-96EA-9056B23DBC84}" type="pres">
      <dgm:prSet presAssocID="{9932F9A1-5ABE-4E5E-A2FB-F715A92A6915}" presName="node" presStyleLbl="node1" presStyleIdx="3" presStyleCnt="4" custScaleY="140625">
        <dgm:presLayoutVars>
          <dgm:bulletEnabled val="1"/>
        </dgm:presLayoutVars>
      </dgm:prSet>
      <dgm:spPr/>
    </dgm:pt>
  </dgm:ptLst>
  <dgm:cxnLst>
    <dgm:cxn modelId="{628C150C-6CE5-4341-8614-5C806DFEFB57}" srcId="{758F6D52-A88F-4863-AD64-889EE4EA2406}" destId="{C28073C9-9D3D-42E8-BCFD-6CAF7C4FBC94}" srcOrd="1" destOrd="0" parTransId="{F5EAFC9A-20CC-4BE8-8B19-64B2D94CAA51}" sibTransId="{1D2C76E9-47F6-4568-AC05-68834EAB64A6}"/>
    <dgm:cxn modelId="{A9F82D31-8A47-434F-B72D-9579053986CD}" srcId="{758F6D52-A88F-4863-AD64-889EE4EA2406}" destId="{9497FF01-6DB1-49B1-9ED7-DED9A344FC65}" srcOrd="2" destOrd="0" parTransId="{1C1D4F6B-676E-4798-B077-97A76DC30CD8}" sibTransId="{83D7F190-6EB5-4AB8-8C5C-043E067C2F11}"/>
    <dgm:cxn modelId="{AC0ED73A-C21A-4D03-A7CD-BECA23435E0B}" srcId="{758F6D52-A88F-4863-AD64-889EE4EA2406}" destId="{9932F9A1-5ABE-4E5E-A2FB-F715A92A6915}" srcOrd="3" destOrd="0" parTransId="{4F64C5E4-C45E-409B-96BC-071CE17E3715}" sibTransId="{ABB8AF5B-E3A7-4FC2-B0A0-0373F0F1D089}"/>
    <dgm:cxn modelId="{0F355251-BC07-4629-8E19-6917ACD84C1E}" type="presOf" srcId="{9932F9A1-5ABE-4E5E-A2FB-F715A92A6915}" destId="{2AA09151-ED02-465D-96EA-9056B23DBC84}" srcOrd="0" destOrd="0" presId="urn:microsoft.com/office/officeart/2005/8/layout/default"/>
    <dgm:cxn modelId="{054D1989-B9F4-47A8-ADA1-28C187B321D4}" type="presOf" srcId="{758F6D52-A88F-4863-AD64-889EE4EA2406}" destId="{D11A0E37-0688-4E7B-9FF4-4127387BBEA2}" srcOrd="0" destOrd="0" presId="urn:microsoft.com/office/officeart/2005/8/layout/default"/>
    <dgm:cxn modelId="{5B72F28A-9C1A-48B0-8C70-CD1C552D227C}" type="presOf" srcId="{C28073C9-9D3D-42E8-BCFD-6CAF7C4FBC94}" destId="{1340606B-FB3F-4894-98F3-9F43276C2C8B}" srcOrd="0" destOrd="0" presId="urn:microsoft.com/office/officeart/2005/8/layout/default"/>
    <dgm:cxn modelId="{2320189B-5663-4342-9A02-AACDD0B05518}" type="presOf" srcId="{9497FF01-6DB1-49B1-9ED7-DED9A344FC65}" destId="{48D16ADA-540D-4806-A238-0E0FEA3B6715}" srcOrd="0" destOrd="0" presId="urn:microsoft.com/office/officeart/2005/8/layout/default"/>
    <dgm:cxn modelId="{D60086A0-E03B-4A51-9E23-06B66C1288F6}" srcId="{758F6D52-A88F-4863-AD64-889EE4EA2406}" destId="{D3AF51DB-23C8-4544-B87F-0B9EEC5F67D8}" srcOrd="0" destOrd="0" parTransId="{B293B3F1-B191-4B1A-AB7E-E95432DC45B0}" sibTransId="{E1ECF6BB-C09A-4DD6-B5D9-80C311BE39BB}"/>
    <dgm:cxn modelId="{EF636FF4-18F7-42CB-B1C4-912321DFC28A}" type="presOf" srcId="{D3AF51DB-23C8-4544-B87F-0B9EEC5F67D8}" destId="{C6E90EC1-B8C7-41D7-A837-F0AE15A8B2F5}" srcOrd="0" destOrd="0" presId="urn:microsoft.com/office/officeart/2005/8/layout/default"/>
    <dgm:cxn modelId="{B14E87BE-9486-40A6-BABB-6CF0F451AE2F}" type="presParOf" srcId="{D11A0E37-0688-4E7B-9FF4-4127387BBEA2}" destId="{C6E90EC1-B8C7-41D7-A837-F0AE15A8B2F5}" srcOrd="0" destOrd="0" presId="urn:microsoft.com/office/officeart/2005/8/layout/default"/>
    <dgm:cxn modelId="{2F4E4908-A4D8-49E3-879E-2095AAF72BF4}" type="presParOf" srcId="{D11A0E37-0688-4E7B-9FF4-4127387BBEA2}" destId="{E2B77E59-0795-413E-99E0-82809827CE12}" srcOrd="1" destOrd="0" presId="urn:microsoft.com/office/officeart/2005/8/layout/default"/>
    <dgm:cxn modelId="{C8263BB9-F7D9-4587-B6F4-50D950A51E89}" type="presParOf" srcId="{D11A0E37-0688-4E7B-9FF4-4127387BBEA2}" destId="{1340606B-FB3F-4894-98F3-9F43276C2C8B}" srcOrd="2" destOrd="0" presId="urn:microsoft.com/office/officeart/2005/8/layout/default"/>
    <dgm:cxn modelId="{7AE14B83-1AB6-45B8-8B13-28672142AA50}" type="presParOf" srcId="{D11A0E37-0688-4E7B-9FF4-4127387BBEA2}" destId="{06CB5CA6-681F-49BA-AFF6-276C1BFB47A4}" srcOrd="3" destOrd="0" presId="urn:microsoft.com/office/officeart/2005/8/layout/default"/>
    <dgm:cxn modelId="{D23B1EC9-44BA-450D-9F63-E1BBF4C0F5C3}" type="presParOf" srcId="{D11A0E37-0688-4E7B-9FF4-4127387BBEA2}" destId="{48D16ADA-540D-4806-A238-0E0FEA3B6715}" srcOrd="4" destOrd="0" presId="urn:microsoft.com/office/officeart/2005/8/layout/default"/>
    <dgm:cxn modelId="{C3FBE75E-2083-4955-9D70-364DB0C065B2}" type="presParOf" srcId="{D11A0E37-0688-4E7B-9FF4-4127387BBEA2}" destId="{82B922CE-8EC8-4A5B-8C6A-7F62CBCA80CE}" srcOrd="5" destOrd="0" presId="urn:microsoft.com/office/officeart/2005/8/layout/default"/>
    <dgm:cxn modelId="{6968ACE5-7C84-4933-92BB-B71D8C1BA840}" type="presParOf" srcId="{D11A0E37-0688-4E7B-9FF4-4127387BBEA2}" destId="{2AA09151-ED02-465D-96EA-9056B23DBC8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8178A-0451-41BC-8F12-AA48F8E4FFBD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BO"/>
        </a:p>
      </dgm:t>
    </dgm:pt>
    <dgm:pt modelId="{4F6365B5-9612-4D23-84C7-727E955851D8}">
      <dgm:prSet phldrT="[Texto]"/>
      <dgm:spPr/>
      <dgm:t>
        <a:bodyPr/>
        <a:lstStyle/>
        <a:p>
          <a:r>
            <a:rPr lang="es-419" dirty="0">
              <a:solidFill>
                <a:schemeClr val="tx1"/>
              </a:solidFill>
            </a:rPr>
            <a:t>Inexistencia de </a:t>
          </a:r>
          <a:r>
            <a:rPr lang="es-419" b="1" dirty="0">
              <a:solidFill>
                <a:schemeClr val="tx1"/>
              </a:solidFill>
            </a:rPr>
            <a:t>articulación a nivel de impacto </a:t>
          </a:r>
          <a:r>
            <a:rPr lang="es-419" dirty="0">
              <a:solidFill>
                <a:schemeClr val="tx1"/>
              </a:solidFill>
            </a:rPr>
            <a:t>entre el Plan Estratégico Institucional (PEI) y el </a:t>
          </a:r>
          <a:r>
            <a:rPr lang="es-419" b="1" dirty="0">
              <a:solidFill>
                <a:schemeClr val="tx1"/>
              </a:solidFill>
            </a:rPr>
            <a:t>Plan de Desarrollo Económico y Social (PDES).</a:t>
          </a:r>
          <a:endParaRPr lang="es-BO" b="1" dirty="0">
            <a:solidFill>
              <a:schemeClr val="tx1"/>
            </a:solidFill>
          </a:endParaRPr>
        </a:p>
      </dgm:t>
    </dgm:pt>
    <dgm:pt modelId="{F299AE89-6E80-49E6-8F3A-45C4BB867775}" type="parTrans" cxnId="{0EA69924-173C-4A35-B549-64D80277A476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469A83F9-3046-43A6-8C69-13922FA640E0}" type="sibTrans" cxnId="{0EA69924-173C-4A35-B549-64D80277A476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52FB5777-BB4D-4B4A-B7F2-EA2069434D3D}">
      <dgm:prSet/>
      <dgm:spPr/>
      <dgm:t>
        <a:bodyPr/>
        <a:lstStyle/>
        <a:p>
          <a:r>
            <a:rPr lang="es-419" dirty="0">
              <a:solidFill>
                <a:schemeClr val="tx1"/>
              </a:solidFill>
            </a:rPr>
            <a:t>Inexistencia de </a:t>
          </a:r>
          <a:r>
            <a:rPr lang="es-419" b="1" dirty="0">
              <a:solidFill>
                <a:schemeClr val="tx1"/>
              </a:solidFill>
            </a:rPr>
            <a:t>articulación a nivel de producto </a:t>
          </a:r>
          <a:r>
            <a:rPr lang="es-419" dirty="0">
              <a:solidFill>
                <a:schemeClr val="tx1"/>
              </a:solidFill>
            </a:rPr>
            <a:t>entre el PEI y el PDES</a:t>
          </a:r>
        </a:p>
      </dgm:t>
    </dgm:pt>
    <dgm:pt modelId="{D3975A76-DD1F-43B3-B566-C98EADCBC14F}" type="parTrans" cxnId="{8FED3134-940C-4850-8D52-5B8BA9F98CA6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EA5C3D4E-53DB-4C1B-B6DF-A79C96576389}" type="sibTrans" cxnId="{8FED3134-940C-4850-8D52-5B8BA9F98CA6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A930EDD6-F73E-4BAF-B44E-37C8D9FB92D3}">
      <dgm:prSet/>
      <dgm:spPr/>
      <dgm:t>
        <a:bodyPr/>
        <a:lstStyle/>
        <a:p>
          <a:r>
            <a:rPr lang="es-419" b="1" i="0" dirty="0">
              <a:solidFill>
                <a:schemeClr val="tx1"/>
              </a:solidFill>
              <a:effectLst/>
              <a:latin typeface="Google Sans Text"/>
            </a:rPr>
            <a:t>Inexistencia de Objetivos Estratégicos Institucionales (</a:t>
          </a:r>
          <a:r>
            <a:rPr lang="es-419" b="1" i="0" dirty="0" err="1">
              <a:solidFill>
                <a:schemeClr val="tx1"/>
              </a:solidFill>
              <a:effectLst/>
              <a:latin typeface="Google Sans Text"/>
            </a:rPr>
            <a:t>OEI's</a:t>
          </a:r>
          <a:r>
            <a:rPr lang="es-419" b="1" i="0" dirty="0">
              <a:solidFill>
                <a:schemeClr val="tx1"/>
              </a:solidFill>
              <a:effectLst/>
              <a:latin typeface="Google Sans Text"/>
            </a:rPr>
            <a:t>) sustantivos</a:t>
          </a:r>
          <a:r>
            <a:rPr lang="es-419" b="0" i="0" dirty="0">
              <a:solidFill>
                <a:schemeClr val="tx1"/>
              </a:solidFill>
              <a:effectLst/>
              <a:latin typeface="Google Sans Text"/>
            </a:rPr>
            <a:t> a nivel de impacto, sin desagregación ni responsable en el PEI</a:t>
          </a:r>
        </a:p>
      </dgm:t>
    </dgm:pt>
    <dgm:pt modelId="{E890A86C-AB70-483E-9F93-D97DE5B1EF85}" type="parTrans" cxnId="{90940D40-4E39-48D0-908D-00E03268D4E1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548A2D91-6762-4817-9A43-B681EA9BF703}" type="sibTrans" cxnId="{90940D40-4E39-48D0-908D-00E03268D4E1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0512F13F-DB32-41FC-AE8D-9428BBD79CDD}">
      <dgm:prSet/>
      <dgm:spPr/>
      <dgm:t>
        <a:bodyPr/>
        <a:lstStyle/>
        <a:p>
          <a:r>
            <a:rPr lang="es-419" b="0" i="0">
              <a:solidFill>
                <a:schemeClr val="tx1"/>
              </a:solidFill>
              <a:effectLst/>
              <a:latin typeface="Google Sans Text"/>
            </a:rPr>
            <a:t>4. </a:t>
          </a:r>
          <a:r>
            <a:rPr lang="es-419" b="1" i="0">
              <a:solidFill>
                <a:schemeClr val="tx1"/>
              </a:solidFill>
              <a:effectLst/>
              <a:latin typeface="Google Sans Text"/>
            </a:rPr>
            <a:t>Inexistencia de líneas base</a:t>
          </a:r>
          <a:r>
            <a:rPr lang="es-419" b="0" i="0">
              <a:solidFill>
                <a:schemeClr val="tx1"/>
              </a:solidFill>
              <a:effectLst/>
              <a:latin typeface="Google Sans Text"/>
            </a:rPr>
            <a:t> a nivel de OEI's en el PEI</a:t>
          </a:r>
          <a:endParaRPr lang="es-419" b="0" i="0" dirty="0">
            <a:solidFill>
              <a:schemeClr val="tx1"/>
            </a:solidFill>
            <a:effectLst/>
            <a:latin typeface="Google Sans Text"/>
          </a:endParaRPr>
        </a:p>
      </dgm:t>
    </dgm:pt>
    <dgm:pt modelId="{E5E4C150-4995-45B4-A406-7EBE2D5B3A36}" type="parTrans" cxnId="{0C54D458-3CBB-4F0A-A956-806FC02AC36A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03D6291D-FC5C-460C-BCCF-11D153129BD0}" type="sibTrans" cxnId="{0C54D458-3CBB-4F0A-A956-806FC02AC36A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5A43A401-89F8-4E62-9901-0925E82DA1E5}">
      <dgm:prSet/>
      <dgm:spPr/>
      <dgm:t>
        <a:bodyPr/>
        <a:lstStyle/>
        <a:p>
          <a:r>
            <a:rPr lang="es-419" b="1" dirty="0">
              <a:solidFill>
                <a:schemeClr val="tx1"/>
              </a:solidFill>
            </a:rPr>
            <a:t>Presupuesto total quinquenal sin vinculación </a:t>
          </a:r>
          <a:r>
            <a:rPr lang="es-419" dirty="0">
              <a:solidFill>
                <a:schemeClr val="tx1"/>
              </a:solidFill>
            </a:rPr>
            <a:t>con los objetivos y acciones estratégicas institucionales a través de categorías programáticas.</a:t>
          </a:r>
        </a:p>
      </dgm:t>
    </dgm:pt>
    <dgm:pt modelId="{DA68AC86-73E5-4074-B3D4-253A1ACF2FFD}" type="parTrans" cxnId="{D9EF243A-F861-41A2-9AC2-8089C9B35F6C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D15FCB58-A9C2-4F8A-92CB-415123DD96C8}" type="sibTrans" cxnId="{D9EF243A-F861-41A2-9AC2-8089C9B35F6C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09C69E2C-BFEA-4D0E-AE57-BE0DF9C84EB4}">
      <dgm:prSet/>
      <dgm:spPr/>
      <dgm:t>
        <a:bodyPr/>
        <a:lstStyle/>
        <a:p>
          <a:r>
            <a:rPr lang="es-419" b="1" dirty="0">
              <a:solidFill>
                <a:schemeClr val="tx1"/>
              </a:solidFill>
            </a:rPr>
            <a:t>Presupuesto de inversión quinquenal sin vinculación </a:t>
          </a:r>
          <a:r>
            <a:rPr lang="es-419" dirty="0">
              <a:solidFill>
                <a:schemeClr val="tx1"/>
              </a:solidFill>
            </a:rPr>
            <a:t>con los objetivos y acciones estratégicas institucionales a través de las categorías programáticas</a:t>
          </a:r>
          <a:endParaRPr lang="es-BO" dirty="0">
            <a:solidFill>
              <a:schemeClr val="tx1"/>
            </a:solidFill>
          </a:endParaRPr>
        </a:p>
      </dgm:t>
    </dgm:pt>
    <dgm:pt modelId="{65D10950-E5C3-4607-B986-ACD6F3335F53}" type="parTrans" cxnId="{7C753649-1D62-48D1-B4C4-AA712ACD85DD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DA856855-AF57-4C62-9FB0-BC37501D7423}" type="sibTrans" cxnId="{7C753649-1D62-48D1-B4C4-AA712ACD85DD}">
      <dgm:prSet/>
      <dgm:spPr/>
      <dgm:t>
        <a:bodyPr/>
        <a:lstStyle/>
        <a:p>
          <a:endParaRPr lang="es-BO">
            <a:solidFill>
              <a:schemeClr val="tx1"/>
            </a:solidFill>
          </a:endParaRPr>
        </a:p>
      </dgm:t>
    </dgm:pt>
    <dgm:pt modelId="{55E13E80-B49C-4CB2-BD3A-1055BD76B8AD}" type="pres">
      <dgm:prSet presAssocID="{5958178A-0451-41BC-8F12-AA48F8E4FFBD}" presName="diagram" presStyleCnt="0">
        <dgm:presLayoutVars>
          <dgm:dir/>
          <dgm:resizeHandles val="exact"/>
        </dgm:presLayoutVars>
      </dgm:prSet>
      <dgm:spPr/>
    </dgm:pt>
    <dgm:pt modelId="{F6DA0A42-1082-4075-9831-B7128F027F60}" type="pres">
      <dgm:prSet presAssocID="{4F6365B5-9612-4D23-84C7-727E955851D8}" presName="node" presStyleLbl="node1" presStyleIdx="0" presStyleCnt="6">
        <dgm:presLayoutVars>
          <dgm:bulletEnabled val="1"/>
        </dgm:presLayoutVars>
      </dgm:prSet>
      <dgm:spPr/>
    </dgm:pt>
    <dgm:pt modelId="{55027628-6C90-4CFB-8271-4889C7AB61AC}" type="pres">
      <dgm:prSet presAssocID="{469A83F9-3046-43A6-8C69-13922FA640E0}" presName="sibTrans" presStyleCnt="0"/>
      <dgm:spPr/>
    </dgm:pt>
    <dgm:pt modelId="{13935477-6456-413A-B52C-8353DC42A889}" type="pres">
      <dgm:prSet presAssocID="{52FB5777-BB4D-4B4A-B7F2-EA2069434D3D}" presName="node" presStyleLbl="node1" presStyleIdx="1" presStyleCnt="6">
        <dgm:presLayoutVars>
          <dgm:bulletEnabled val="1"/>
        </dgm:presLayoutVars>
      </dgm:prSet>
      <dgm:spPr/>
    </dgm:pt>
    <dgm:pt modelId="{EA0DE61A-EEC5-49BC-A4F0-AC65C88DB752}" type="pres">
      <dgm:prSet presAssocID="{EA5C3D4E-53DB-4C1B-B6DF-A79C96576389}" presName="sibTrans" presStyleCnt="0"/>
      <dgm:spPr/>
    </dgm:pt>
    <dgm:pt modelId="{AB313AE8-D64A-4409-94FD-9BCB44661843}" type="pres">
      <dgm:prSet presAssocID="{A930EDD6-F73E-4BAF-B44E-37C8D9FB92D3}" presName="node" presStyleLbl="node1" presStyleIdx="2" presStyleCnt="6">
        <dgm:presLayoutVars>
          <dgm:bulletEnabled val="1"/>
        </dgm:presLayoutVars>
      </dgm:prSet>
      <dgm:spPr/>
    </dgm:pt>
    <dgm:pt modelId="{409F0C91-3488-42D4-9BA4-63271D6D92C5}" type="pres">
      <dgm:prSet presAssocID="{548A2D91-6762-4817-9A43-B681EA9BF703}" presName="sibTrans" presStyleCnt="0"/>
      <dgm:spPr/>
    </dgm:pt>
    <dgm:pt modelId="{78300639-5F0E-4445-B5F2-C4EC9493F70A}" type="pres">
      <dgm:prSet presAssocID="{0512F13F-DB32-41FC-AE8D-9428BBD79CDD}" presName="node" presStyleLbl="node1" presStyleIdx="3" presStyleCnt="6">
        <dgm:presLayoutVars>
          <dgm:bulletEnabled val="1"/>
        </dgm:presLayoutVars>
      </dgm:prSet>
      <dgm:spPr/>
    </dgm:pt>
    <dgm:pt modelId="{2F3C5FA6-F614-4759-8604-360322F58BE3}" type="pres">
      <dgm:prSet presAssocID="{03D6291D-FC5C-460C-BCCF-11D153129BD0}" presName="sibTrans" presStyleCnt="0"/>
      <dgm:spPr/>
    </dgm:pt>
    <dgm:pt modelId="{74D0A8CA-2C9A-49E4-8C4B-1FE76919A14F}" type="pres">
      <dgm:prSet presAssocID="{5A43A401-89F8-4E62-9901-0925E82DA1E5}" presName="node" presStyleLbl="node1" presStyleIdx="4" presStyleCnt="6">
        <dgm:presLayoutVars>
          <dgm:bulletEnabled val="1"/>
        </dgm:presLayoutVars>
      </dgm:prSet>
      <dgm:spPr/>
    </dgm:pt>
    <dgm:pt modelId="{8CC362DC-EB5A-4174-898D-ACCFD9274B2A}" type="pres">
      <dgm:prSet presAssocID="{D15FCB58-A9C2-4F8A-92CB-415123DD96C8}" presName="sibTrans" presStyleCnt="0"/>
      <dgm:spPr/>
    </dgm:pt>
    <dgm:pt modelId="{BDCDF295-F7F1-4502-9BE6-726760072E40}" type="pres">
      <dgm:prSet presAssocID="{09C69E2C-BFEA-4D0E-AE57-BE0DF9C84EB4}" presName="node" presStyleLbl="node1" presStyleIdx="5" presStyleCnt="6">
        <dgm:presLayoutVars>
          <dgm:bulletEnabled val="1"/>
        </dgm:presLayoutVars>
      </dgm:prSet>
      <dgm:spPr/>
    </dgm:pt>
  </dgm:ptLst>
  <dgm:cxnLst>
    <dgm:cxn modelId="{7AEB2D06-02FC-44A9-8096-86533744DCC2}" type="presOf" srcId="{52FB5777-BB4D-4B4A-B7F2-EA2069434D3D}" destId="{13935477-6456-413A-B52C-8353DC42A889}" srcOrd="0" destOrd="0" presId="urn:microsoft.com/office/officeart/2005/8/layout/default"/>
    <dgm:cxn modelId="{BB9BE21D-294F-41AC-889E-8D1362D17C4D}" type="presOf" srcId="{4F6365B5-9612-4D23-84C7-727E955851D8}" destId="{F6DA0A42-1082-4075-9831-B7128F027F60}" srcOrd="0" destOrd="0" presId="urn:microsoft.com/office/officeart/2005/8/layout/default"/>
    <dgm:cxn modelId="{0EA69924-173C-4A35-B549-64D80277A476}" srcId="{5958178A-0451-41BC-8F12-AA48F8E4FFBD}" destId="{4F6365B5-9612-4D23-84C7-727E955851D8}" srcOrd="0" destOrd="0" parTransId="{F299AE89-6E80-49E6-8F3A-45C4BB867775}" sibTransId="{469A83F9-3046-43A6-8C69-13922FA640E0}"/>
    <dgm:cxn modelId="{D16A1225-08FF-42E7-B7EB-1ABCE0B7178A}" type="presOf" srcId="{09C69E2C-BFEA-4D0E-AE57-BE0DF9C84EB4}" destId="{BDCDF295-F7F1-4502-9BE6-726760072E40}" srcOrd="0" destOrd="0" presId="urn:microsoft.com/office/officeart/2005/8/layout/default"/>
    <dgm:cxn modelId="{8FED3134-940C-4850-8D52-5B8BA9F98CA6}" srcId="{5958178A-0451-41BC-8F12-AA48F8E4FFBD}" destId="{52FB5777-BB4D-4B4A-B7F2-EA2069434D3D}" srcOrd="1" destOrd="0" parTransId="{D3975A76-DD1F-43B3-B566-C98EADCBC14F}" sibTransId="{EA5C3D4E-53DB-4C1B-B6DF-A79C96576389}"/>
    <dgm:cxn modelId="{D9EF243A-F861-41A2-9AC2-8089C9B35F6C}" srcId="{5958178A-0451-41BC-8F12-AA48F8E4FFBD}" destId="{5A43A401-89F8-4E62-9901-0925E82DA1E5}" srcOrd="4" destOrd="0" parTransId="{DA68AC86-73E5-4074-B3D4-253A1ACF2FFD}" sibTransId="{D15FCB58-A9C2-4F8A-92CB-415123DD96C8}"/>
    <dgm:cxn modelId="{90940D40-4E39-48D0-908D-00E03268D4E1}" srcId="{5958178A-0451-41BC-8F12-AA48F8E4FFBD}" destId="{A930EDD6-F73E-4BAF-B44E-37C8D9FB92D3}" srcOrd="2" destOrd="0" parTransId="{E890A86C-AB70-483E-9F93-D97DE5B1EF85}" sibTransId="{548A2D91-6762-4817-9A43-B681EA9BF703}"/>
    <dgm:cxn modelId="{32CA205D-5E02-45B5-8F31-6E7EBC0FF1D3}" type="presOf" srcId="{A930EDD6-F73E-4BAF-B44E-37C8D9FB92D3}" destId="{AB313AE8-D64A-4409-94FD-9BCB44661843}" srcOrd="0" destOrd="0" presId="urn:microsoft.com/office/officeart/2005/8/layout/default"/>
    <dgm:cxn modelId="{7C753649-1D62-48D1-B4C4-AA712ACD85DD}" srcId="{5958178A-0451-41BC-8F12-AA48F8E4FFBD}" destId="{09C69E2C-BFEA-4D0E-AE57-BE0DF9C84EB4}" srcOrd="5" destOrd="0" parTransId="{65D10950-E5C3-4607-B986-ACD6F3335F53}" sibTransId="{DA856855-AF57-4C62-9FB0-BC37501D7423}"/>
    <dgm:cxn modelId="{0C54D458-3CBB-4F0A-A956-806FC02AC36A}" srcId="{5958178A-0451-41BC-8F12-AA48F8E4FFBD}" destId="{0512F13F-DB32-41FC-AE8D-9428BBD79CDD}" srcOrd="3" destOrd="0" parTransId="{E5E4C150-4995-45B4-A406-7EBE2D5B3A36}" sibTransId="{03D6291D-FC5C-460C-BCCF-11D153129BD0}"/>
    <dgm:cxn modelId="{E125E6B2-6359-40C2-8B6A-E21EC129D47E}" type="presOf" srcId="{5A43A401-89F8-4E62-9901-0925E82DA1E5}" destId="{74D0A8CA-2C9A-49E4-8C4B-1FE76919A14F}" srcOrd="0" destOrd="0" presId="urn:microsoft.com/office/officeart/2005/8/layout/default"/>
    <dgm:cxn modelId="{7D1556CB-4D98-4E90-896A-8EFE3DA335C3}" type="presOf" srcId="{5958178A-0451-41BC-8F12-AA48F8E4FFBD}" destId="{55E13E80-B49C-4CB2-BD3A-1055BD76B8AD}" srcOrd="0" destOrd="0" presId="urn:microsoft.com/office/officeart/2005/8/layout/default"/>
    <dgm:cxn modelId="{86B9C4F7-D9FF-4659-A184-F44FEC1F3797}" type="presOf" srcId="{0512F13F-DB32-41FC-AE8D-9428BBD79CDD}" destId="{78300639-5F0E-4445-B5F2-C4EC9493F70A}" srcOrd="0" destOrd="0" presId="urn:microsoft.com/office/officeart/2005/8/layout/default"/>
    <dgm:cxn modelId="{9417E709-69AF-4E33-B3E8-373685564BF4}" type="presParOf" srcId="{55E13E80-B49C-4CB2-BD3A-1055BD76B8AD}" destId="{F6DA0A42-1082-4075-9831-B7128F027F60}" srcOrd="0" destOrd="0" presId="urn:microsoft.com/office/officeart/2005/8/layout/default"/>
    <dgm:cxn modelId="{A5AF88B6-1E6C-491F-A016-F9EFB62AA74B}" type="presParOf" srcId="{55E13E80-B49C-4CB2-BD3A-1055BD76B8AD}" destId="{55027628-6C90-4CFB-8271-4889C7AB61AC}" srcOrd="1" destOrd="0" presId="urn:microsoft.com/office/officeart/2005/8/layout/default"/>
    <dgm:cxn modelId="{8FFFF8D6-B4CF-47D9-845A-A39C322C7054}" type="presParOf" srcId="{55E13E80-B49C-4CB2-BD3A-1055BD76B8AD}" destId="{13935477-6456-413A-B52C-8353DC42A889}" srcOrd="2" destOrd="0" presId="urn:microsoft.com/office/officeart/2005/8/layout/default"/>
    <dgm:cxn modelId="{0318DB94-AD1A-415A-858A-93A8BA51F778}" type="presParOf" srcId="{55E13E80-B49C-4CB2-BD3A-1055BD76B8AD}" destId="{EA0DE61A-EEC5-49BC-A4F0-AC65C88DB752}" srcOrd="3" destOrd="0" presId="urn:microsoft.com/office/officeart/2005/8/layout/default"/>
    <dgm:cxn modelId="{6CBF44DD-38F5-4154-81FA-FA1DD345B9BA}" type="presParOf" srcId="{55E13E80-B49C-4CB2-BD3A-1055BD76B8AD}" destId="{AB313AE8-D64A-4409-94FD-9BCB44661843}" srcOrd="4" destOrd="0" presId="urn:microsoft.com/office/officeart/2005/8/layout/default"/>
    <dgm:cxn modelId="{7B7B8524-BAF5-44A4-B255-407E921879A9}" type="presParOf" srcId="{55E13E80-B49C-4CB2-BD3A-1055BD76B8AD}" destId="{409F0C91-3488-42D4-9BA4-63271D6D92C5}" srcOrd="5" destOrd="0" presId="urn:microsoft.com/office/officeart/2005/8/layout/default"/>
    <dgm:cxn modelId="{5550FEAF-4468-472F-9A6A-33F7B2FA130B}" type="presParOf" srcId="{55E13E80-B49C-4CB2-BD3A-1055BD76B8AD}" destId="{78300639-5F0E-4445-B5F2-C4EC9493F70A}" srcOrd="6" destOrd="0" presId="urn:microsoft.com/office/officeart/2005/8/layout/default"/>
    <dgm:cxn modelId="{6A6EB603-49BD-4C91-9366-049BA9AFB91F}" type="presParOf" srcId="{55E13E80-B49C-4CB2-BD3A-1055BD76B8AD}" destId="{2F3C5FA6-F614-4759-8604-360322F58BE3}" srcOrd="7" destOrd="0" presId="urn:microsoft.com/office/officeart/2005/8/layout/default"/>
    <dgm:cxn modelId="{F0A67A8C-E91E-4E00-999D-0EC6EE74D10C}" type="presParOf" srcId="{55E13E80-B49C-4CB2-BD3A-1055BD76B8AD}" destId="{74D0A8CA-2C9A-49E4-8C4B-1FE76919A14F}" srcOrd="8" destOrd="0" presId="urn:microsoft.com/office/officeart/2005/8/layout/default"/>
    <dgm:cxn modelId="{B06E77DF-3C23-47BD-A7CA-789A1017692D}" type="presParOf" srcId="{55E13E80-B49C-4CB2-BD3A-1055BD76B8AD}" destId="{8CC362DC-EB5A-4174-898D-ACCFD9274B2A}" srcOrd="9" destOrd="0" presId="urn:microsoft.com/office/officeart/2005/8/layout/default"/>
    <dgm:cxn modelId="{A571E57E-7512-444C-8FAA-6650A9340A7E}" type="presParOf" srcId="{55E13E80-B49C-4CB2-BD3A-1055BD76B8AD}" destId="{BDCDF295-F7F1-4502-9BE6-726760072E4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385C34-AA3A-4CA5-8F1C-092388C40F9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BO"/>
        </a:p>
      </dgm:t>
    </dgm:pt>
    <dgm:pt modelId="{97C5DCDA-CE07-4571-BE52-161D945408D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419" dirty="0">
              <a:solidFill>
                <a:schemeClr val="tx1"/>
              </a:solidFill>
            </a:rPr>
            <a:t>◦ El </a:t>
          </a:r>
          <a:r>
            <a:rPr lang="es-419" b="1" dirty="0">
              <a:solidFill>
                <a:schemeClr val="tx1"/>
              </a:solidFill>
            </a:rPr>
            <a:t>Reglamento del Sistema de Planificación Integral del SUB</a:t>
          </a:r>
          <a:r>
            <a:rPr lang="es-419" dirty="0">
              <a:solidFill>
                <a:schemeClr val="tx1"/>
              </a:solidFill>
            </a:rPr>
            <a:t>.</a:t>
          </a:r>
          <a:endParaRPr lang="es-BO" dirty="0">
            <a:solidFill>
              <a:schemeClr val="tx1"/>
            </a:solidFill>
          </a:endParaRPr>
        </a:p>
      </dgm:t>
    </dgm:pt>
    <dgm:pt modelId="{24E59F05-F3C8-4E8B-AB1A-BFBA9EC2B6DE}" type="parTrans" cxnId="{CC4D3893-0FA4-41BE-A212-B4F628CECC5E}">
      <dgm:prSet/>
      <dgm:spPr/>
      <dgm:t>
        <a:bodyPr/>
        <a:lstStyle/>
        <a:p>
          <a:endParaRPr lang="es-BO"/>
        </a:p>
      </dgm:t>
    </dgm:pt>
    <dgm:pt modelId="{B41DD2C7-564A-4EE5-83B7-0F2891149029}" type="sibTrans" cxnId="{CC4D3893-0FA4-41BE-A212-B4F628CECC5E}">
      <dgm:prSet/>
      <dgm:spPr/>
      <dgm:t>
        <a:bodyPr/>
        <a:lstStyle/>
        <a:p>
          <a:endParaRPr lang="es-BO"/>
        </a:p>
      </dgm:t>
    </dgm:pt>
    <dgm:pt modelId="{D1325C8D-5C62-4064-B983-DB8644689050}">
      <dgm:prSet/>
      <dgm:spPr/>
      <dgm:t>
        <a:bodyPr/>
        <a:lstStyle/>
        <a:p>
          <a:r>
            <a:rPr lang="es-419">
              <a:solidFill>
                <a:schemeClr val="tx1"/>
              </a:solidFill>
            </a:rPr>
            <a:t>◦ La </a:t>
          </a:r>
          <a:r>
            <a:rPr lang="es-419" b="1">
              <a:solidFill>
                <a:schemeClr val="tx1"/>
              </a:solidFill>
            </a:rPr>
            <a:t>Matriz Estratégica</a:t>
          </a:r>
          <a:r>
            <a:rPr lang="es-419">
              <a:solidFill>
                <a:schemeClr val="tx1"/>
              </a:solidFill>
            </a:rPr>
            <a:t> (Matriz Base de Planificación - PEI).</a:t>
          </a:r>
        </a:p>
      </dgm:t>
    </dgm:pt>
    <dgm:pt modelId="{0D8EAE48-880E-4E88-ACCA-3CB61C2B70AB}" type="parTrans" cxnId="{A9A7791B-F5AA-4BB2-8333-693ABE95289D}">
      <dgm:prSet/>
      <dgm:spPr/>
      <dgm:t>
        <a:bodyPr/>
        <a:lstStyle/>
        <a:p>
          <a:endParaRPr lang="es-BO"/>
        </a:p>
      </dgm:t>
    </dgm:pt>
    <dgm:pt modelId="{74F5203B-C5FF-49C3-8785-206BA74AC67E}" type="sibTrans" cxnId="{A9A7791B-F5AA-4BB2-8333-693ABE95289D}">
      <dgm:prSet/>
      <dgm:spPr/>
      <dgm:t>
        <a:bodyPr/>
        <a:lstStyle/>
        <a:p>
          <a:endParaRPr lang="es-BO"/>
        </a:p>
      </dgm:t>
    </dgm:pt>
    <dgm:pt modelId="{E55AD19A-AC68-4523-A499-FFD019A4C3F3}">
      <dgm:prSet/>
      <dgm:spPr/>
      <dgm:t>
        <a:bodyPr/>
        <a:lstStyle/>
        <a:p>
          <a:r>
            <a:rPr lang="es-419" dirty="0"/>
            <a:t>◦ El </a:t>
          </a:r>
          <a:r>
            <a:rPr lang="es-419" b="1" dirty="0"/>
            <a:t>Catálogo Básico de Indicadores y Fichas Técnicas</a:t>
          </a:r>
          <a:r>
            <a:rPr lang="es-419" dirty="0"/>
            <a:t>.</a:t>
          </a:r>
        </a:p>
      </dgm:t>
    </dgm:pt>
    <dgm:pt modelId="{EBE5DAC9-1EF3-422A-8F07-3F28E35C4C10}" type="parTrans" cxnId="{614D34CC-93B7-44F4-845A-4C309A2692DA}">
      <dgm:prSet/>
      <dgm:spPr/>
      <dgm:t>
        <a:bodyPr/>
        <a:lstStyle/>
        <a:p>
          <a:endParaRPr lang="es-BO"/>
        </a:p>
      </dgm:t>
    </dgm:pt>
    <dgm:pt modelId="{6E1C8C5E-8012-4845-BCF9-21CBC66080E1}" type="sibTrans" cxnId="{614D34CC-93B7-44F4-845A-4C309A2692DA}">
      <dgm:prSet/>
      <dgm:spPr/>
      <dgm:t>
        <a:bodyPr/>
        <a:lstStyle/>
        <a:p>
          <a:endParaRPr lang="es-BO"/>
        </a:p>
      </dgm:t>
    </dgm:pt>
    <dgm:pt modelId="{3BCF2873-5CD6-42A3-9E4D-A97A79945321}">
      <dgm:prSet/>
      <dgm:spPr/>
      <dgm:t>
        <a:bodyPr/>
        <a:lstStyle/>
        <a:p>
          <a:r>
            <a:rPr lang="es-419"/>
            <a:t>◦ Los </a:t>
          </a:r>
          <a:r>
            <a:rPr lang="es-419" b="1"/>
            <a:t>Lineamientos de formulación de los PEI</a:t>
          </a:r>
          <a:endParaRPr lang="es-419"/>
        </a:p>
      </dgm:t>
    </dgm:pt>
    <dgm:pt modelId="{D9314FC2-1115-4B1B-A59E-36D2CF2C8EBE}" type="parTrans" cxnId="{6A7AB1E3-EFCF-4194-9157-5D95605C951C}">
      <dgm:prSet/>
      <dgm:spPr/>
      <dgm:t>
        <a:bodyPr/>
        <a:lstStyle/>
        <a:p>
          <a:endParaRPr lang="es-BO"/>
        </a:p>
      </dgm:t>
    </dgm:pt>
    <dgm:pt modelId="{055A5EE9-0001-4A6C-A492-0302F49287E1}" type="sibTrans" cxnId="{6A7AB1E3-EFCF-4194-9157-5D95605C951C}">
      <dgm:prSet/>
      <dgm:spPr/>
      <dgm:t>
        <a:bodyPr/>
        <a:lstStyle/>
        <a:p>
          <a:endParaRPr lang="es-BO"/>
        </a:p>
      </dgm:t>
    </dgm:pt>
    <dgm:pt modelId="{CD2543D1-39D2-4B9E-B42C-9B084904C0AD}" type="pres">
      <dgm:prSet presAssocID="{9C385C34-AA3A-4CA5-8F1C-092388C40F95}" presName="diagram" presStyleCnt="0">
        <dgm:presLayoutVars>
          <dgm:dir/>
          <dgm:resizeHandles val="exact"/>
        </dgm:presLayoutVars>
      </dgm:prSet>
      <dgm:spPr/>
    </dgm:pt>
    <dgm:pt modelId="{91CE5A95-A2FB-4FC1-9410-35E0428E3AD5}" type="pres">
      <dgm:prSet presAssocID="{97C5DCDA-CE07-4571-BE52-161D945408D8}" presName="node" presStyleLbl="node1" presStyleIdx="0" presStyleCnt="4">
        <dgm:presLayoutVars>
          <dgm:bulletEnabled val="1"/>
        </dgm:presLayoutVars>
      </dgm:prSet>
      <dgm:spPr/>
    </dgm:pt>
    <dgm:pt modelId="{AEDB6D46-FE2C-4D4A-B55D-9B267BE784B4}" type="pres">
      <dgm:prSet presAssocID="{B41DD2C7-564A-4EE5-83B7-0F2891149029}" presName="sibTrans" presStyleCnt="0"/>
      <dgm:spPr/>
    </dgm:pt>
    <dgm:pt modelId="{EE715980-FACE-4B8A-90A2-517E6D1FB7E4}" type="pres">
      <dgm:prSet presAssocID="{D1325C8D-5C62-4064-B983-DB8644689050}" presName="node" presStyleLbl="node1" presStyleIdx="1" presStyleCnt="4">
        <dgm:presLayoutVars>
          <dgm:bulletEnabled val="1"/>
        </dgm:presLayoutVars>
      </dgm:prSet>
      <dgm:spPr/>
    </dgm:pt>
    <dgm:pt modelId="{647DA659-C9A5-4A6C-86C2-36788C3F46D0}" type="pres">
      <dgm:prSet presAssocID="{74F5203B-C5FF-49C3-8785-206BA74AC67E}" presName="sibTrans" presStyleCnt="0"/>
      <dgm:spPr/>
    </dgm:pt>
    <dgm:pt modelId="{CE351926-0EB1-4D24-9587-5DD2805966E2}" type="pres">
      <dgm:prSet presAssocID="{E55AD19A-AC68-4523-A499-FFD019A4C3F3}" presName="node" presStyleLbl="node1" presStyleIdx="2" presStyleCnt="4">
        <dgm:presLayoutVars>
          <dgm:bulletEnabled val="1"/>
        </dgm:presLayoutVars>
      </dgm:prSet>
      <dgm:spPr/>
    </dgm:pt>
    <dgm:pt modelId="{6D9DF2FC-E007-4C4B-95AF-CDE31EF1DB57}" type="pres">
      <dgm:prSet presAssocID="{6E1C8C5E-8012-4845-BCF9-21CBC66080E1}" presName="sibTrans" presStyleCnt="0"/>
      <dgm:spPr/>
    </dgm:pt>
    <dgm:pt modelId="{69C6B9DF-C5B5-445F-8BE1-A86831D68C79}" type="pres">
      <dgm:prSet presAssocID="{3BCF2873-5CD6-42A3-9E4D-A97A79945321}" presName="node" presStyleLbl="node1" presStyleIdx="3" presStyleCnt="4">
        <dgm:presLayoutVars>
          <dgm:bulletEnabled val="1"/>
        </dgm:presLayoutVars>
      </dgm:prSet>
      <dgm:spPr/>
    </dgm:pt>
  </dgm:ptLst>
  <dgm:cxnLst>
    <dgm:cxn modelId="{A9A7791B-F5AA-4BB2-8333-693ABE95289D}" srcId="{9C385C34-AA3A-4CA5-8F1C-092388C40F95}" destId="{D1325C8D-5C62-4064-B983-DB8644689050}" srcOrd="1" destOrd="0" parTransId="{0D8EAE48-880E-4E88-ACCA-3CB61C2B70AB}" sibTransId="{74F5203B-C5FF-49C3-8785-206BA74AC67E}"/>
    <dgm:cxn modelId="{AAF51763-15D3-40E0-A218-9A571148A4F4}" type="presOf" srcId="{9C385C34-AA3A-4CA5-8F1C-092388C40F95}" destId="{CD2543D1-39D2-4B9E-B42C-9B084904C0AD}" srcOrd="0" destOrd="0" presId="urn:microsoft.com/office/officeart/2005/8/layout/default"/>
    <dgm:cxn modelId="{8DF59643-A23E-4DE2-B5D0-BBE456CB0BF9}" type="presOf" srcId="{D1325C8D-5C62-4064-B983-DB8644689050}" destId="{EE715980-FACE-4B8A-90A2-517E6D1FB7E4}" srcOrd="0" destOrd="0" presId="urn:microsoft.com/office/officeart/2005/8/layout/default"/>
    <dgm:cxn modelId="{374AB87F-526B-46CA-A594-6E56DBB95B76}" type="presOf" srcId="{3BCF2873-5CD6-42A3-9E4D-A97A79945321}" destId="{69C6B9DF-C5B5-445F-8BE1-A86831D68C79}" srcOrd="0" destOrd="0" presId="urn:microsoft.com/office/officeart/2005/8/layout/default"/>
    <dgm:cxn modelId="{CC4D3893-0FA4-41BE-A212-B4F628CECC5E}" srcId="{9C385C34-AA3A-4CA5-8F1C-092388C40F95}" destId="{97C5DCDA-CE07-4571-BE52-161D945408D8}" srcOrd="0" destOrd="0" parTransId="{24E59F05-F3C8-4E8B-AB1A-BFBA9EC2B6DE}" sibTransId="{B41DD2C7-564A-4EE5-83B7-0F2891149029}"/>
    <dgm:cxn modelId="{0CC36C95-049C-40B7-8AC6-9CECA5C47540}" type="presOf" srcId="{97C5DCDA-CE07-4571-BE52-161D945408D8}" destId="{91CE5A95-A2FB-4FC1-9410-35E0428E3AD5}" srcOrd="0" destOrd="0" presId="urn:microsoft.com/office/officeart/2005/8/layout/default"/>
    <dgm:cxn modelId="{026EFECA-07D7-442E-95C1-7867D0BE2295}" type="presOf" srcId="{E55AD19A-AC68-4523-A499-FFD019A4C3F3}" destId="{CE351926-0EB1-4D24-9587-5DD2805966E2}" srcOrd="0" destOrd="0" presId="urn:microsoft.com/office/officeart/2005/8/layout/default"/>
    <dgm:cxn modelId="{614D34CC-93B7-44F4-845A-4C309A2692DA}" srcId="{9C385C34-AA3A-4CA5-8F1C-092388C40F95}" destId="{E55AD19A-AC68-4523-A499-FFD019A4C3F3}" srcOrd="2" destOrd="0" parTransId="{EBE5DAC9-1EF3-422A-8F07-3F28E35C4C10}" sibTransId="{6E1C8C5E-8012-4845-BCF9-21CBC66080E1}"/>
    <dgm:cxn modelId="{6A7AB1E3-EFCF-4194-9157-5D95605C951C}" srcId="{9C385C34-AA3A-4CA5-8F1C-092388C40F95}" destId="{3BCF2873-5CD6-42A3-9E4D-A97A79945321}" srcOrd="3" destOrd="0" parTransId="{D9314FC2-1115-4B1B-A59E-36D2CF2C8EBE}" sibTransId="{055A5EE9-0001-4A6C-A492-0302F49287E1}"/>
    <dgm:cxn modelId="{23759C4F-9DF6-4E0A-ADBF-A5082193BF54}" type="presParOf" srcId="{CD2543D1-39D2-4B9E-B42C-9B084904C0AD}" destId="{91CE5A95-A2FB-4FC1-9410-35E0428E3AD5}" srcOrd="0" destOrd="0" presId="urn:microsoft.com/office/officeart/2005/8/layout/default"/>
    <dgm:cxn modelId="{402280D1-85B2-4282-A895-D39AA82506B7}" type="presParOf" srcId="{CD2543D1-39D2-4B9E-B42C-9B084904C0AD}" destId="{AEDB6D46-FE2C-4D4A-B55D-9B267BE784B4}" srcOrd="1" destOrd="0" presId="urn:microsoft.com/office/officeart/2005/8/layout/default"/>
    <dgm:cxn modelId="{4056CA48-864E-43EF-8EC2-F8294C5F3C75}" type="presParOf" srcId="{CD2543D1-39D2-4B9E-B42C-9B084904C0AD}" destId="{EE715980-FACE-4B8A-90A2-517E6D1FB7E4}" srcOrd="2" destOrd="0" presId="urn:microsoft.com/office/officeart/2005/8/layout/default"/>
    <dgm:cxn modelId="{237C715C-8168-4A1D-BC82-E59768D42BA3}" type="presParOf" srcId="{CD2543D1-39D2-4B9E-B42C-9B084904C0AD}" destId="{647DA659-C9A5-4A6C-86C2-36788C3F46D0}" srcOrd="3" destOrd="0" presId="urn:microsoft.com/office/officeart/2005/8/layout/default"/>
    <dgm:cxn modelId="{7688E8FC-34EA-4D03-9AF9-2EC4FD2BBABE}" type="presParOf" srcId="{CD2543D1-39D2-4B9E-B42C-9B084904C0AD}" destId="{CE351926-0EB1-4D24-9587-5DD2805966E2}" srcOrd="4" destOrd="0" presId="urn:microsoft.com/office/officeart/2005/8/layout/default"/>
    <dgm:cxn modelId="{214B7B0C-2053-4FA2-A0C0-CC1DF0BD42D8}" type="presParOf" srcId="{CD2543D1-39D2-4B9E-B42C-9B084904C0AD}" destId="{6D9DF2FC-E007-4C4B-95AF-CDE31EF1DB57}" srcOrd="5" destOrd="0" presId="urn:microsoft.com/office/officeart/2005/8/layout/default"/>
    <dgm:cxn modelId="{C4691087-22BC-49C2-9351-9EB9C8C9D898}" type="presParOf" srcId="{CD2543D1-39D2-4B9E-B42C-9B084904C0AD}" destId="{69C6B9DF-C5B5-445F-8BE1-A86831D68C7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68CAD-748F-404E-BAE5-B6F743AE1793}">
      <dsp:nvSpPr>
        <dsp:cNvPr id="0" name=""/>
        <dsp:cNvSpPr/>
      </dsp:nvSpPr>
      <dsp:spPr>
        <a:xfrm>
          <a:off x="1813602" y="2707"/>
          <a:ext cx="3702365" cy="2221419"/>
        </a:xfrm>
        <a:prstGeom prst="rect">
          <a:avLst/>
        </a:prstGeom>
        <a:solidFill>
          <a:srgbClr val="D6EA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Marco Normativo</a:t>
          </a:r>
          <a:r>
            <a:rPr lang="x-none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Relación entre planes nacionales y planes universitarios</a:t>
          </a:r>
          <a:endParaRPr lang="es-BO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3602" y="2707"/>
        <a:ext cx="3702365" cy="2221419"/>
      </dsp:txXfrm>
    </dsp:sp>
    <dsp:sp modelId="{F69A7C9E-72D7-44DF-8C6A-AE78037582A5}">
      <dsp:nvSpPr>
        <dsp:cNvPr id="0" name=""/>
        <dsp:cNvSpPr/>
      </dsp:nvSpPr>
      <dsp:spPr>
        <a:xfrm>
          <a:off x="5886203" y="2707"/>
          <a:ext cx="3702365" cy="2221419"/>
        </a:xfrm>
        <a:prstGeom prst="rect">
          <a:avLst/>
        </a:prstGeom>
        <a:solidFill>
          <a:srgbClr val="D6EA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Informe de Supervisión de la Contraloría</a:t>
          </a:r>
          <a:r>
            <a:rPr lang="x-none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s-419" sz="1800" b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verificar la articulación y concordancia del PEI con el Plan de Desarrollo Económico y Social (PDES) y el proceso de su formulación y aprobación.</a:t>
          </a:r>
          <a:endParaRPr lang="x-none" sz="1800" b="1" kern="1200" dirty="0">
            <a:solidFill>
              <a:srgbClr val="FF5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6203" y="2707"/>
        <a:ext cx="3702365" cy="2221419"/>
      </dsp:txXfrm>
    </dsp:sp>
    <dsp:sp modelId="{A3E6C9F5-4722-48F1-BE44-4961DA0A5CF5}">
      <dsp:nvSpPr>
        <dsp:cNvPr id="0" name=""/>
        <dsp:cNvSpPr/>
      </dsp:nvSpPr>
      <dsp:spPr>
        <a:xfrm>
          <a:off x="1813602" y="2594362"/>
          <a:ext cx="3702365" cy="2221419"/>
        </a:xfrm>
        <a:prstGeom prst="rect">
          <a:avLst/>
        </a:prstGeom>
        <a:solidFill>
          <a:srgbClr val="D6EA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Bases para la construcción del PEI 2026-2030</a:t>
          </a:r>
          <a:endParaRPr lang="x-none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13602" y="2594362"/>
        <a:ext cx="3702365" cy="2221419"/>
      </dsp:txXfrm>
    </dsp:sp>
    <dsp:sp modelId="{0C20D766-83FF-4783-B67E-5ECC6C2D63C2}">
      <dsp:nvSpPr>
        <dsp:cNvPr id="0" name=""/>
        <dsp:cNvSpPr/>
      </dsp:nvSpPr>
      <dsp:spPr>
        <a:xfrm>
          <a:off x="5886203" y="2594362"/>
          <a:ext cx="3702365" cy="2221419"/>
        </a:xfrm>
        <a:prstGeom prst="rect">
          <a:avLst/>
        </a:prstGeom>
        <a:solidFill>
          <a:srgbClr val="D6EA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BO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s-BO" sz="2400" b="1" kern="1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Plan Estratégico Institucional 2026-2030</a:t>
          </a:r>
          <a:endParaRPr lang="x-none" sz="18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86203" y="2594362"/>
        <a:ext cx="3702365" cy="2221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D8CC3-F708-4638-BE60-5F960B389534}">
      <dsp:nvSpPr>
        <dsp:cNvPr id="0" name=""/>
        <dsp:cNvSpPr/>
      </dsp:nvSpPr>
      <dsp:spPr>
        <a:xfrm>
          <a:off x="3934955" y="3585668"/>
          <a:ext cx="91440" cy="498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5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534B-6977-4A63-9652-8DDD06DF21CF}">
      <dsp:nvSpPr>
        <dsp:cNvPr id="0" name=""/>
        <dsp:cNvSpPr/>
      </dsp:nvSpPr>
      <dsp:spPr>
        <a:xfrm>
          <a:off x="3934955" y="2224313"/>
          <a:ext cx="91440" cy="498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5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FCF9E-113D-49D1-BFFE-77D01A9B78F3}">
      <dsp:nvSpPr>
        <dsp:cNvPr id="0" name=""/>
        <dsp:cNvSpPr/>
      </dsp:nvSpPr>
      <dsp:spPr>
        <a:xfrm>
          <a:off x="3934955" y="862957"/>
          <a:ext cx="91440" cy="498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524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0C6CE-AC5A-482E-837F-AF42C83A7722}">
      <dsp:nvSpPr>
        <dsp:cNvPr id="0" name=""/>
        <dsp:cNvSpPr/>
      </dsp:nvSpPr>
      <dsp:spPr>
        <a:xfrm>
          <a:off x="3147434" y="126"/>
          <a:ext cx="1666483" cy="86283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17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700" kern="1200" dirty="0">
              <a:solidFill>
                <a:schemeClr val="bg1"/>
              </a:solidFill>
            </a:rPr>
            <a:t>Agenda Patriótica 2025</a:t>
          </a:r>
        </a:p>
      </dsp:txBody>
      <dsp:txXfrm>
        <a:off x="3147434" y="126"/>
        <a:ext cx="1666483" cy="862831"/>
      </dsp:txXfrm>
    </dsp:sp>
    <dsp:sp modelId="{1C4790DA-2C3A-4E84-89B8-4DBDA4470158}">
      <dsp:nvSpPr>
        <dsp:cNvPr id="0" name=""/>
        <dsp:cNvSpPr/>
      </dsp:nvSpPr>
      <dsp:spPr>
        <a:xfrm>
          <a:off x="3480730" y="671217"/>
          <a:ext cx="1499834" cy="2876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>
              <a:solidFill>
                <a:schemeClr val="tx1"/>
              </a:solidFill>
            </a:rPr>
            <a:t>Largo Plazo a 25 años</a:t>
          </a:r>
          <a:endParaRPr lang="es-BO" sz="1300" kern="1200" dirty="0">
            <a:solidFill>
              <a:schemeClr val="tx1"/>
            </a:solidFill>
          </a:endParaRPr>
        </a:p>
      </dsp:txBody>
      <dsp:txXfrm>
        <a:off x="3480730" y="671217"/>
        <a:ext cx="1499834" cy="287610"/>
      </dsp:txXfrm>
    </dsp:sp>
    <dsp:sp modelId="{E093D213-9610-463D-9C6C-757A986CB5DE}">
      <dsp:nvSpPr>
        <dsp:cNvPr id="0" name=""/>
        <dsp:cNvSpPr/>
      </dsp:nvSpPr>
      <dsp:spPr>
        <a:xfrm>
          <a:off x="3147434" y="1361482"/>
          <a:ext cx="1666483" cy="862831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17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700" kern="1200" dirty="0">
              <a:solidFill>
                <a:schemeClr val="bg1"/>
              </a:solidFill>
            </a:rPr>
            <a:t>Plan de Desarrollo Económico y Social (PDES)</a:t>
          </a:r>
        </a:p>
      </dsp:txBody>
      <dsp:txXfrm>
        <a:off x="3147434" y="1361482"/>
        <a:ext cx="1666483" cy="862831"/>
      </dsp:txXfrm>
    </dsp:sp>
    <dsp:sp modelId="{FD5DC142-FC7C-423C-AF65-49E3185FD0F8}">
      <dsp:nvSpPr>
        <dsp:cNvPr id="0" name=""/>
        <dsp:cNvSpPr/>
      </dsp:nvSpPr>
      <dsp:spPr>
        <a:xfrm>
          <a:off x="3480730" y="2032572"/>
          <a:ext cx="1499834" cy="2876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</a:rPr>
            <a:t>Mediano Plazo a 5 años</a:t>
          </a:r>
          <a:endParaRPr lang="es-BO" sz="1100" kern="1200" dirty="0">
            <a:solidFill>
              <a:schemeClr val="tx1"/>
            </a:solidFill>
          </a:endParaRPr>
        </a:p>
      </dsp:txBody>
      <dsp:txXfrm>
        <a:off x="3480730" y="2032572"/>
        <a:ext cx="1499834" cy="287610"/>
      </dsp:txXfrm>
    </dsp:sp>
    <dsp:sp modelId="{5466E6D1-FC79-446B-BA92-E77BF1EF96E6}">
      <dsp:nvSpPr>
        <dsp:cNvPr id="0" name=""/>
        <dsp:cNvSpPr/>
      </dsp:nvSpPr>
      <dsp:spPr>
        <a:xfrm>
          <a:off x="3147434" y="2722837"/>
          <a:ext cx="1666483" cy="862831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17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Plan de Desarrollo Universitario (PDU-SUB)</a:t>
          </a:r>
        </a:p>
      </dsp:txBody>
      <dsp:txXfrm>
        <a:off x="3147434" y="2722837"/>
        <a:ext cx="1666483" cy="862831"/>
      </dsp:txXfrm>
    </dsp:sp>
    <dsp:sp modelId="{9C9F04B2-D942-48E8-B63E-EAD30209ABCB}">
      <dsp:nvSpPr>
        <dsp:cNvPr id="0" name=""/>
        <dsp:cNvSpPr/>
      </dsp:nvSpPr>
      <dsp:spPr>
        <a:xfrm>
          <a:off x="3480730" y="3393928"/>
          <a:ext cx="1499834" cy="2876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</a:rPr>
            <a:t>Mediano Plazo a 5 años</a:t>
          </a:r>
          <a:endParaRPr lang="es-BO" sz="1100" kern="1200" dirty="0">
            <a:solidFill>
              <a:schemeClr val="tx1"/>
            </a:solidFill>
          </a:endParaRPr>
        </a:p>
      </dsp:txBody>
      <dsp:txXfrm>
        <a:off x="3480730" y="3393928"/>
        <a:ext cx="1499834" cy="287610"/>
      </dsp:txXfrm>
    </dsp:sp>
    <dsp:sp modelId="{B5F11AB4-CE27-4164-AE92-D1A5884BB19A}">
      <dsp:nvSpPr>
        <dsp:cNvPr id="0" name=""/>
        <dsp:cNvSpPr/>
      </dsp:nvSpPr>
      <dsp:spPr>
        <a:xfrm>
          <a:off x="3147434" y="4084193"/>
          <a:ext cx="1666483" cy="862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2175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Plan Estratégico Institucional (PEI-UAGRM)</a:t>
          </a:r>
        </a:p>
      </dsp:txBody>
      <dsp:txXfrm>
        <a:off x="3147434" y="4084193"/>
        <a:ext cx="1666483" cy="862831"/>
      </dsp:txXfrm>
    </dsp:sp>
    <dsp:sp modelId="{79496CBC-9F41-4B2E-92FE-9032D98A89EA}">
      <dsp:nvSpPr>
        <dsp:cNvPr id="0" name=""/>
        <dsp:cNvSpPr/>
      </dsp:nvSpPr>
      <dsp:spPr>
        <a:xfrm>
          <a:off x="3480730" y="4755284"/>
          <a:ext cx="1499834" cy="28761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solidFill>
                <a:schemeClr val="tx1"/>
              </a:solidFill>
            </a:rPr>
            <a:t>Mediano Plazo a 5 años</a:t>
          </a:r>
          <a:endParaRPr lang="es-BO" sz="1100" kern="1200" dirty="0">
            <a:solidFill>
              <a:schemeClr val="tx1"/>
            </a:solidFill>
          </a:endParaRPr>
        </a:p>
      </dsp:txBody>
      <dsp:txXfrm>
        <a:off x="3480730" y="4755284"/>
        <a:ext cx="1499834" cy="287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90EC1-B8C7-41D7-A837-F0AE15A8B2F5}">
      <dsp:nvSpPr>
        <dsp:cNvPr id="0" name=""/>
        <dsp:cNvSpPr/>
      </dsp:nvSpPr>
      <dsp:spPr>
        <a:xfrm>
          <a:off x="3502" y="482142"/>
          <a:ext cx="2778301" cy="24771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 dirty="0">
              <a:solidFill>
                <a:schemeClr val="tx1"/>
              </a:solidFill>
            </a:rPr>
            <a:t>a) </a:t>
          </a:r>
          <a:r>
            <a:rPr lang="es-419" sz="1700" b="1" kern="1200" dirty="0">
              <a:solidFill>
                <a:schemeClr val="tx1"/>
              </a:solidFill>
            </a:rPr>
            <a:t>Sistema de planificación</a:t>
          </a:r>
          <a:r>
            <a:rPr lang="es-419" sz="1700" kern="1200" dirty="0">
              <a:solidFill>
                <a:schemeClr val="tx1"/>
              </a:solidFill>
            </a:rPr>
            <a:t>, </a:t>
          </a:r>
          <a:r>
            <a:rPr lang="es-419" sz="1700" b="1" kern="1200" dirty="0">
              <a:solidFill>
                <a:schemeClr val="tx1"/>
              </a:solidFill>
            </a:rPr>
            <a:t>para el establecimiento de objetivos de largo y mediano plazo, los indicadores y metas plurianuales</a:t>
          </a:r>
          <a:r>
            <a:rPr lang="es-419" sz="1700" kern="1200" dirty="0">
              <a:solidFill>
                <a:schemeClr val="tx1"/>
              </a:solidFill>
            </a:rPr>
            <a:t>.</a:t>
          </a:r>
          <a:endParaRPr lang="es-BO" sz="1700" kern="1200" dirty="0">
            <a:solidFill>
              <a:schemeClr val="tx1"/>
            </a:solidFill>
          </a:endParaRPr>
        </a:p>
      </dsp:txBody>
      <dsp:txXfrm>
        <a:off x="3502" y="482142"/>
        <a:ext cx="2778301" cy="2477183"/>
      </dsp:txXfrm>
    </dsp:sp>
    <dsp:sp modelId="{1340606B-FB3F-4894-98F3-9F43276C2C8B}">
      <dsp:nvSpPr>
        <dsp:cNvPr id="0" name=""/>
        <dsp:cNvSpPr/>
      </dsp:nvSpPr>
      <dsp:spPr>
        <a:xfrm>
          <a:off x="3059634" y="504305"/>
          <a:ext cx="2778301" cy="2432858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>
              <a:solidFill>
                <a:schemeClr val="tx1"/>
              </a:solidFill>
            </a:rPr>
            <a:t>b) Sistema de inversión pública, para la programación y asignación de recursos a la inversión, mediante proyectos.</a:t>
          </a:r>
          <a:endParaRPr lang="es-419" sz="1700" kern="1200" dirty="0">
            <a:solidFill>
              <a:schemeClr val="tx1"/>
            </a:solidFill>
          </a:endParaRPr>
        </a:p>
      </dsp:txBody>
      <dsp:txXfrm>
        <a:off x="3059634" y="504305"/>
        <a:ext cx="2778301" cy="2432858"/>
      </dsp:txXfrm>
    </dsp:sp>
    <dsp:sp modelId="{48D16ADA-540D-4806-A238-0E0FEA3B6715}">
      <dsp:nvSpPr>
        <dsp:cNvPr id="0" name=""/>
        <dsp:cNvSpPr/>
      </dsp:nvSpPr>
      <dsp:spPr>
        <a:xfrm>
          <a:off x="6115766" y="565266"/>
          <a:ext cx="2778301" cy="2310935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>
              <a:solidFill>
                <a:schemeClr val="tx1"/>
              </a:solidFill>
            </a:rPr>
            <a:t>c) </a:t>
          </a:r>
          <a:r>
            <a:rPr lang="es-419" sz="1700" b="1" kern="1200">
              <a:solidFill>
                <a:schemeClr val="tx1"/>
              </a:solidFill>
            </a:rPr>
            <a:t>Sistema de programación de operaciones, que ejecuta el Plan Estratégico Institucional, mediante actividades enfocadas al logro de resultados concretos de corto plazo.</a:t>
          </a:r>
          <a:endParaRPr lang="es-419" sz="1700" b="1" kern="1200" dirty="0">
            <a:solidFill>
              <a:schemeClr val="tx1"/>
            </a:solidFill>
          </a:endParaRPr>
        </a:p>
      </dsp:txBody>
      <dsp:txXfrm>
        <a:off x="6115766" y="565266"/>
        <a:ext cx="2778301" cy="2310935"/>
      </dsp:txXfrm>
    </dsp:sp>
    <dsp:sp modelId="{2AA09151-ED02-465D-96EA-9056B23DBC84}">
      <dsp:nvSpPr>
        <dsp:cNvPr id="0" name=""/>
        <dsp:cNvSpPr/>
      </dsp:nvSpPr>
      <dsp:spPr>
        <a:xfrm>
          <a:off x="9171898" y="548638"/>
          <a:ext cx="2778301" cy="234419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kern="1200">
              <a:solidFill>
                <a:schemeClr val="tx1"/>
              </a:solidFill>
            </a:rPr>
            <a:t>d) </a:t>
          </a:r>
          <a:r>
            <a:rPr lang="es-419" sz="1700" b="1" kern="1200">
              <a:solidFill>
                <a:schemeClr val="tx1"/>
              </a:solidFill>
            </a:rPr>
            <a:t>Sistema de presupuesto, que prevé la fuente y monto de los recursos para cada gestión anual y su asignación mediante gastos, de acuerdo a los requerimientos financieros de la programación de operaciones</a:t>
          </a:r>
          <a:r>
            <a:rPr lang="es-419" sz="1700" kern="1200">
              <a:solidFill>
                <a:schemeClr val="tx1"/>
              </a:solidFill>
            </a:rPr>
            <a:t>.</a:t>
          </a:r>
          <a:endParaRPr lang="es-BO" sz="1700" kern="1200" dirty="0">
            <a:solidFill>
              <a:schemeClr val="tx1"/>
            </a:solidFill>
          </a:endParaRPr>
        </a:p>
      </dsp:txBody>
      <dsp:txXfrm>
        <a:off x="9171898" y="548638"/>
        <a:ext cx="2778301" cy="2344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A0A42-1082-4075-9831-B7128F027F60}">
      <dsp:nvSpPr>
        <dsp:cNvPr id="0" name=""/>
        <dsp:cNvSpPr/>
      </dsp:nvSpPr>
      <dsp:spPr>
        <a:xfrm>
          <a:off x="0" y="132489"/>
          <a:ext cx="3565663" cy="2139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 dirty="0">
              <a:solidFill>
                <a:schemeClr val="tx1"/>
              </a:solidFill>
            </a:rPr>
            <a:t>Inexistencia de </a:t>
          </a:r>
          <a:r>
            <a:rPr lang="es-419" sz="2300" b="1" kern="1200" dirty="0">
              <a:solidFill>
                <a:schemeClr val="tx1"/>
              </a:solidFill>
            </a:rPr>
            <a:t>articulación a nivel de impacto </a:t>
          </a:r>
          <a:r>
            <a:rPr lang="es-419" sz="2300" kern="1200" dirty="0">
              <a:solidFill>
                <a:schemeClr val="tx1"/>
              </a:solidFill>
            </a:rPr>
            <a:t>entre el Plan Estratégico Institucional (PEI) y el </a:t>
          </a:r>
          <a:r>
            <a:rPr lang="es-419" sz="2300" b="1" kern="1200" dirty="0">
              <a:solidFill>
                <a:schemeClr val="tx1"/>
              </a:solidFill>
            </a:rPr>
            <a:t>Plan de Desarrollo Económico y Social (PDES).</a:t>
          </a:r>
          <a:endParaRPr lang="es-BO" sz="2300" b="1" kern="1200" dirty="0">
            <a:solidFill>
              <a:schemeClr val="tx1"/>
            </a:solidFill>
          </a:endParaRPr>
        </a:p>
      </dsp:txBody>
      <dsp:txXfrm>
        <a:off x="0" y="132489"/>
        <a:ext cx="3565663" cy="2139397"/>
      </dsp:txXfrm>
    </dsp:sp>
    <dsp:sp modelId="{13935477-6456-413A-B52C-8353DC42A889}">
      <dsp:nvSpPr>
        <dsp:cNvPr id="0" name=""/>
        <dsp:cNvSpPr/>
      </dsp:nvSpPr>
      <dsp:spPr>
        <a:xfrm>
          <a:off x="3922229" y="132489"/>
          <a:ext cx="3565663" cy="2139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kern="1200" dirty="0">
              <a:solidFill>
                <a:schemeClr val="tx1"/>
              </a:solidFill>
            </a:rPr>
            <a:t>Inexistencia de </a:t>
          </a:r>
          <a:r>
            <a:rPr lang="es-419" sz="2300" b="1" kern="1200" dirty="0">
              <a:solidFill>
                <a:schemeClr val="tx1"/>
              </a:solidFill>
            </a:rPr>
            <a:t>articulación a nivel de producto </a:t>
          </a:r>
          <a:r>
            <a:rPr lang="es-419" sz="2300" kern="1200" dirty="0">
              <a:solidFill>
                <a:schemeClr val="tx1"/>
              </a:solidFill>
            </a:rPr>
            <a:t>entre el PEI y el PDES</a:t>
          </a:r>
        </a:p>
      </dsp:txBody>
      <dsp:txXfrm>
        <a:off x="3922229" y="132489"/>
        <a:ext cx="3565663" cy="2139397"/>
      </dsp:txXfrm>
    </dsp:sp>
    <dsp:sp modelId="{AB313AE8-D64A-4409-94FD-9BCB44661843}">
      <dsp:nvSpPr>
        <dsp:cNvPr id="0" name=""/>
        <dsp:cNvSpPr/>
      </dsp:nvSpPr>
      <dsp:spPr>
        <a:xfrm>
          <a:off x="7844458" y="132489"/>
          <a:ext cx="3565663" cy="2139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b="1" i="0" kern="1200" dirty="0">
              <a:solidFill>
                <a:schemeClr val="tx1"/>
              </a:solidFill>
              <a:effectLst/>
              <a:latin typeface="Google Sans Text"/>
            </a:rPr>
            <a:t>Inexistencia de Objetivos Estratégicos Institucionales (</a:t>
          </a:r>
          <a:r>
            <a:rPr lang="es-419" sz="2300" b="1" i="0" kern="1200" dirty="0" err="1">
              <a:solidFill>
                <a:schemeClr val="tx1"/>
              </a:solidFill>
              <a:effectLst/>
              <a:latin typeface="Google Sans Text"/>
            </a:rPr>
            <a:t>OEI's</a:t>
          </a:r>
          <a:r>
            <a:rPr lang="es-419" sz="2300" b="1" i="0" kern="1200" dirty="0">
              <a:solidFill>
                <a:schemeClr val="tx1"/>
              </a:solidFill>
              <a:effectLst/>
              <a:latin typeface="Google Sans Text"/>
            </a:rPr>
            <a:t>) sustantivos</a:t>
          </a:r>
          <a:r>
            <a:rPr lang="es-419" sz="2300" b="0" i="0" kern="1200" dirty="0">
              <a:solidFill>
                <a:schemeClr val="tx1"/>
              </a:solidFill>
              <a:effectLst/>
              <a:latin typeface="Google Sans Text"/>
            </a:rPr>
            <a:t> a nivel de impacto, sin desagregación ni responsable en el PEI</a:t>
          </a:r>
        </a:p>
      </dsp:txBody>
      <dsp:txXfrm>
        <a:off x="7844458" y="132489"/>
        <a:ext cx="3565663" cy="2139397"/>
      </dsp:txXfrm>
    </dsp:sp>
    <dsp:sp modelId="{78300639-5F0E-4445-B5F2-C4EC9493F70A}">
      <dsp:nvSpPr>
        <dsp:cNvPr id="0" name=""/>
        <dsp:cNvSpPr/>
      </dsp:nvSpPr>
      <dsp:spPr>
        <a:xfrm>
          <a:off x="0" y="2628453"/>
          <a:ext cx="3565663" cy="2139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b="0" i="0" kern="1200">
              <a:solidFill>
                <a:schemeClr val="tx1"/>
              </a:solidFill>
              <a:effectLst/>
              <a:latin typeface="Google Sans Text"/>
            </a:rPr>
            <a:t>4. </a:t>
          </a:r>
          <a:r>
            <a:rPr lang="es-419" sz="2300" b="1" i="0" kern="1200">
              <a:solidFill>
                <a:schemeClr val="tx1"/>
              </a:solidFill>
              <a:effectLst/>
              <a:latin typeface="Google Sans Text"/>
            </a:rPr>
            <a:t>Inexistencia de líneas base</a:t>
          </a:r>
          <a:r>
            <a:rPr lang="es-419" sz="2300" b="0" i="0" kern="1200">
              <a:solidFill>
                <a:schemeClr val="tx1"/>
              </a:solidFill>
              <a:effectLst/>
              <a:latin typeface="Google Sans Text"/>
            </a:rPr>
            <a:t> a nivel de OEI's en el PEI</a:t>
          </a:r>
          <a:endParaRPr lang="es-419" sz="2300" b="0" i="0" kern="1200" dirty="0">
            <a:solidFill>
              <a:schemeClr val="tx1"/>
            </a:solidFill>
            <a:effectLst/>
            <a:latin typeface="Google Sans Text"/>
          </a:endParaRPr>
        </a:p>
      </dsp:txBody>
      <dsp:txXfrm>
        <a:off x="0" y="2628453"/>
        <a:ext cx="3565663" cy="2139397"/>
      </dsp:txXfrm>
    </dsp:sp>
    <dsp:sp modelId="{74D0A8CA-2C9A-49E4-8C4B-1FE76919A14F}">
      <dsp:nvSpPr>
        <dsp:cNvPr id="0" name=""/>
        <dsp:cNvSpPr/>
      </dsp:nvSpPr>
      <dsp:spPr>
        <a:xfrm>
          <a:off x="3922229" y="2628453"/>
          <a:ext cx="3565663" cy="2139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b="1" kern="1200" dirty="0">
              <a:solidFill>
                <a:schemeClr val="tx1"/>
              </a:solidFill>
            </a:rPr>
            <a:t>Presupuesto total quinquenal sin vinculación </a:t>
          </a:r>
          <a:r>
            <a:rPr lang="es-419" sz="2300" kern="1200" dirty="0">
              <a:solidFill>
                <a:schemeClr val="tx1"/>
              </a:solidFill>
            </a:rPr>
            <a:t>con los objetivos y acciones estratégicas institucionales a través de categorías programáticas.</a:t>
          </a:r>
        </a:p>
      </dsp:txBody>
      <dsp:txXfrm>
        <a:off x="3922229" y="2628453"/>
        <a:ext cx="3565663" cy="2139397"/>
      </dsp:txXfrm>
    </dsp:sp>
    <dsp:sp modelId="{BDCDF295-F7F1-4502-9BE6-726760072E40}">
      <dsp:nvSpPr>
        <dsp:cNvPr id="0" name=""/>
        <dsp:cNvSpPr/>
      </dsp:nvSpPr>
      <dsp:spPr>
        <a:xfrm>
          <a:off x="7844458" y="2628453"/>
          <a:ext cx="3565663" cy="2139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300" b="1" kern="1200" dirty="0">
              <a:solidFill>
                <a:schemeClr val="tx1"/>
              </a:solidFill>
            </a:rPr>
            <a:t>Presupuesto de inversión quinquenal sin vinculación </a:t>
          </a:r>
          <a:r>
            <a:rPr lang="es-419" sz="2300" kern="1200" dirty="0">
              <a:solidFill>
                <a:schemeClr val="tx1"/>
              </a:solidFill>
            </a:rPr>
            <a:t>con los objetivos y acciones estratégicas institucionales a través de las categorías programáticas</a:t>
          </a:r>
          <a:endParaRPr lang="es-BO" sz="2300" kern="1200" dirty="0">
            <a:solidFill>
              <a:schemeClr val="tx1"/>
            </a:solidFill>
          </a:endParaRPr>
        </a:p>
      </dsp:txBody>
      <dsp:txXfrm>
        <a:off x="7844458" y="2628453"/>
        <a:ext cx="3565663" cy="2139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E5A95-A2FB-4FC1-9410-35E0428E3AD5}">
      <dsp:nvSpPr>
        <dsp:cNvPr id="0" name=""/>
        <dsp:cNvSpPr/>
      </dsp:nvSpPr>
      <dsp:spPr>
        <a:xfrm>
          <a:off x="130545" y="204"/>
          <a:ext cx="3523594" cy="2114156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300" kern="1200" dirty="0">
              <a:solidFill>
                <a:schemeClr val="tx1"/>
              </a:solidFill>
            </a:rPr>
            <a:t>◦ El </a:t>
          </a:r>
          <a:r>
            <a:rPr lang="es-419" sz="3300" b="1" kern="1200" dirty="0">
              <a:solidFill>
                <a:schemeClr val="tx1"/>
              </a:solidFill>
            </a:rPr>
            <a:t>Reglamento del Sistema de Planificación Integral del SUB</a:t>
          </a:r>
          <a:r>
            <a:rPr lang="es-419" sz="3300" kern="1200" dirty="0">
              <a:solidFill>
                <a:schemeClr val="tx1"/>
              </a:solidFill>
            </a:rPr>
            <a:t>.</a:t>
          </a:r>
          <a:endParaRPr lang="es-BO" sz="3300" kern="1200" dirty="0">
            <a:solidFill>
              <a:schemeClr val="tx1"/>
            </a:solidFill>
          </a:endParaRPr>
        </a:p>
      </dsp:txBody>
      <dsp:txXfrm>
        <a:off x="130545" y="204"/>
        <a:ext cx="3523594" cy="2114156"/>
      </dsp:txXfrm>
    </dsp:sp>
    <dsp:sp modelId="{EE715980-FACE-4B8A-90A2-517E6D1FB7E4}">
      <dsp:nvSpPr>
        <dsp:cNvPr id="0" name=""/>
        <dsp:cNvSpPr/>
      </dsp:nvSpPr>
      <dsp:spPr>
        <a:xfrm>
          <a:off x="4006499" y="204"/>
          <a:ext cx="3523594" cy="2114156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300" kern="1200">
              <a:solidFill>
                <a:schemeClr val="tx1"/>
              </a:solidFill>
            </a:rPr>
            <a:t>◦ La </a:t>
          </a:r>
          <a:r>
            <a:rPr lang="es-419" sz="3300" b="1" kern="1200">
              <a:solidFill>
                <a:schemeClr val="tx1"/>
              </a:solidFill>
            </a:rPr>
            <a:t>Matriz Estratégica</a:t>
          </a:r>
          <a:r>
            <a:rPr lang="es-419" sz="3300" kern="1200">
              <a:solidFill>
                <a:schemeClr val="tx1"/>
              </a:solidFill>
            </a:rPr>
            <a:t> (Matriz Base de Planificación - PEI).</a:t>
          </a:r>
        </a:p>
      </dsp:txBody>
      <dsp:txXfrm>
        <a:off x="4006499" y="204"/>
        <a:ext cx="3523594" cy="2114156"/>
      </dsp:txXfrm>
    </dsp:sp>
    <dsp:sp modelId="{CE351926-0EB1-4D24-9587-5DD2805966E2}">
      <dsp:nvSpPr>
        <dsp:cNvPr id="0" name=""/>
        <dsp:cNvSpPr/>
      </dsp:nvSpPr>
      <dsp:spPr>
        <a:xfrm>
          <a:off x="130545" y="2466720"/>
          <a:ext cx="3523594" cy="2114156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300" kern="1200" dirty="0"/>
            <a:t>◦ El </a:t>
          </a:r>
          <a:r>
            <a:rPr lang="es-419" sz="3300" b="1" kern="1200" dirty="0"/>
            <a:t>Catálogo Básico de Indicadores y Fichas Técnicas</a:t>
          </a:r>
          <a:r>
            <a:rPr lang="es-419" sz="3300" kern="1200" dirty="0"/>
            <a:t>.</a:t>
          </a:r>
        </a:p>
      </dsp:txBody>
      <dsp:txXfrm>
        <a:off x="130545" y="2466720"/>
        <a:ext cx="3523594" cy="2114156"/>
      </dsp:txXfrm>
    </dsp:sp>
    <dsp:sp modelId="{69C6B9DF-C5B5-445F-8BE1-A86831D68C79}">
      <dsp:nvSpPr>
        <dsp:cNvPr id="0" name=""/>
        <dsp:cNvSpPr/>
      </dsp:nvSpPr>
      <dsp:spPr>
        <a:xfrm>
          <a:off x="4006499" y="2466720"/>
          <a:ext cx="3523594" cy="21141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3300" kern="1200"/>
            <a:t>◦ Los </a:t>
          </a:r>
          <a:r>
            <a:rPr lang="es-419" sz="3300" b="1" kern="1200"/>
            <a:t>Lineamientos de formulación de los PEI</a:t>
          </a:r>
          <a:endParaRPr lang="es-419" sz="3300" kern="1200"/>
        </a:p>
      </dsp:txBody>
      <dsp:txXfrm>
        <a:off x="4006499" y="2466720"/>
        <a:ext cx="3523594" cy="211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2CC01-AC23-4551-8CAC-D480C46C4C83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52565-9784-4273-9D29-A716BF0E6AF6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00058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4B9A9E5-4F7F-4A7D-9DE1-899232329269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188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4B9A9E5-4F7F-4A7D-9DE1-899232329269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4B9A9E5-4F7F-4A7D-9DE1-899232329269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3236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4B9A9E5-4F7F-4A7D-9DE1-899232329269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7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4B9A9E5-4F7F-4A7D-9DE1-899232329269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3998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D4B9A9E5-4F7F-4A7D-9DE1-899232329269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51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A1F5E-B0D7-4BA1-B38F-4701BB95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B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7761F-AFBF-4708-9EC3-6AEBA7105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3F8E2-DB95-4163-9E28-8DA7338E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128546-4992-49AB-B632-5A7BF527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0AF8B-0499-4A92-AEFE-D3354F57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5957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57659-284E-4322-A709-7146E30F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B30AC9-ECD8-48C7-AE52-9B7BBAAC3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F3F71-C949-42FD-9FB2-E5E405A1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06FBA-8BAF-4CD2-94BE-9B328563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1C9D33-73A3-4571-B3CD-47CD23D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7225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193E7D-9393-43EE-B7DA-5879CAE1C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C0EEDE-57A4-4F17-A482-173114A4B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9C961F-4FB5-40C9-BA7C-ACEF0160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FE7D6-2C5F-4722-922E-B53D16B9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3F3685-6B37-4B6B-8735-B474897D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7822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2">
    <p:bg>
      <p:bgPr>
        <a:solidFill>
          <a:srgbClr val="D6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rtlCol="0" anchor="b">
            <a:normAutofit/>
          </a:bodyPr>
          <a:lstStyle>
            <a:lvl1pPr>
              <a:defRPr lang="es-E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dirty="0"/>
              <a:t>Haga clic para agregar un título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lang="es-ES" sz="2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s-ES" sz="18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s-ES" sz="16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s-ES" sz="14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s-ES" sz="12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 rtl="0"/>
            <a:r>
              <a:rPr lang="es-ES" dirty="0"/>
              <a:t>Haga clic para agregar contenido</a:t>
            </a:r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7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88D7C2C-B44D-422A-A8A6-F5E0C7C484B0}"/>
              </a:ext>
            </a:extLst>
          </p:cNvPr>
          <p:cNvSpPr/>
          <p:nvPr userDrawn="1"/>
        </p:nvSpPr>
        <p:spPr>
          <a:xfrm>
            <a:off x="-975659" y="-696153"/>
            <a:ext cx="11683764" cy="2191985"/>
          </a:xfrm>
          <a:prstGeom prst="roundRect">
            <a:avLst>
              <a:gd name="adj" fmla="val 28544"/>
            </a:avLst>
          </a:prstGeom>
          <a:solidFill>
            <a:srgbClr val="D6EADF"/>
          </a:solidFill>
          <a:ln>
            <a:solidFill>
              <a:srgbClr val="C3D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A81E3CFA-9FEB-4D64-9239-F07B2D15778C}"/>
              </a:ext>
            </a:extLst>
          </p:cNvPr>
          <p:cNvSpPr/>
          <p:nvPr userDrawn="1"/>
        </p:nvSpPr>
        <p:spPr>
          <a:xfrm>
            <a:off x="11748837" y="255815"/>
            <a:ext cx="886326" cy="585537"/>
          </a:xfrm>
          <a:prstGeom prst="roundRect">
            <a:avLst>
              <a:gd name="adj" fmla="val 28544"/>
            </a:avLst>
          </a:prstGeom>
          <a:solidFill>
            <a:srgbClr val="C3D1B4"/>
          </a:solidFill>
          <a:ln>
            <a:solidFill>
              <a:srgbClr val="C3D1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87AFBF69-2277-4664-8BE3-59C308C7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353926" cy="1325563"/>
          </a:xfrm>
        </p:spPr>
        <p:txBody>
          <a:bodyPr>
            <a:normAutofit/>
          </a:bodyPr>
          <a:lstStyle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BO" dirty="0"/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9AC1F73C-1B45-47DA-AE29-232C0F704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0" y="1809270"/>
            <a:ext cx="11683763" cy="474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B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E78983-EDAE-4FBA-9183-CD5C00EE25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067A1-0B48-4766-8820-457CBCE0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09292C-335D-419D-84FE-A7DF9F7A5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6D9353-4D3E-44DA-BDCD-F2B791A5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EE089-AE99-43EE-B971-14FF7686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D2DE4-E305-4ECD-8AEF-4F81B097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498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B9632-BA3E-45EF-BAD8-D2185FEFB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ACC36E-2F02-4615-AC15-434E9B24E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B4884B-DC96-444A-B3ED-F71AF62B1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4F6DF-E0B4-492B-8503-A0E5D8BC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36ADBC-63FC-4177-A14F-CAC7C4EC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4D9203-AD8B-4633-9740-32F086C0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4349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3AE97-796A-4E2A-B77D-63A43713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DA42F9-A24D-43BD-8672-4F277E91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EC8B6D-E1FE-4D51-947A-86A4B2519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DB2A09-B987-48D9-B5CA-CBD64EE15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967460-F65A-4AA2-985F-97C249E7F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1974FE-615E-42D1-99FF-E2EC2C05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C5750FA-D8BF-4BD3-9E8F-9DBE4FD2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B96D0A-ABBD-4100-A82B-598CBD1E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9621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851FE-444A-49E3-B489-5AE95690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B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2A1C05-A9E0-4109-930D-6CA15902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F52652-F339-4DFC-9E9D-B2744DAC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C3C0AB-B809-4189-8E92-942DFA06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6197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CDF473E-C146-43AB-8985-8E4EC106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273186-7363-4F2C-A903-6C02B5D6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B47EC0-E586-4755-A5C6-9F23367F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80236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3695F-7D5D-4633-961D-77DF5F0C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45DF01-3B72-4EBD-8F9B-8A5DE366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ECA7EE-554E-4BD9-8C36-7D0B6ED55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600C01-249C-4002-BB19-EF36A6EB0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8D229F-C938-4905-9ABA-74B6C200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459D5-D63B-447B-AD0A-F938DE13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28553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BCFBE-20EB-4CCD-BFAD-FA12DAF4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685313-30DC-4A77-B470-244F26EAB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5581CD4-3264-4755-90BC-F35A2CE8C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741F1C-D5D0-46C8-B0DD-0CD43431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6C00B4-955A-4DEF-AF4F-EDFF8EEA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C2BB6-EE28-4BFD-8837-6BAFB79C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4135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E9B936-F067-47D1-8FF5-9DE2CA00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782D37-5C55-4BE5-A5F0-251D22063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36913-E892-4F78-84D9-76D4FE8D8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CFF3B-772B-44AD-9BA6-A7E7184386DE}" type="datetimeFigureOut">
              <a:rPr lang="es-BO" smtClean="0"/>
              <a:t>5/11/2025</a:t>
            </a:fld>
            <a:endParaRPr lang="es-B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7525F6-1F79-4DE3-A3A4-F1902ECE7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819B64-594A-4AB6-ACCA-F0B27DBD9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33E-32C6-4031-8ADF-239025B1A86A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0722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6106EFF-E8CB-4CF0-8A49-588F9003C9E7}"/>
              </a:ext>
            </a:extLst>
          </p:cNvPr>
          <p:cNvSpPr/>
          <p:nvPr/>
        </p:nvSpPr>
        <p:spPr>
          <a:xfrm>
            <a:off x="3129406" y="874643"/>
            <a:ext cx="9703999" cy="2115047"/>
          </a:xfrm>
          <a:prstGeom prst="round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CD8443-B25E-442F-BCAB-CB73CC536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835" y="3351700"/>
            <a:ext cx="6826370" cy="3077498"/>
          </a:xfrm>
        </p:spPr>
        <p:txBody>
          <a:bodyPr>
            <a:normAutofit/>
          </a:bodyPr>
          <a:lstStyle/>
          <a:p>
            <a:pPr algn="ctr"/>
            <a:endParaRPr lang="es-BO" sz="1500" dirty="0"/>
          </a:p>
          <a:p>
            <a:pPr algn="ctr"/>
            <a:endParaRPr lang="es-BO" sz="1500" dirty="0"/>
          </a:p>
          <a:p>
            <a:pPr algn="ctr"/>
            <a:endParaRPr lang="es-BO" sz="1500" dirty="0"/>
          </a:p>
          <a:p>
            <a:pPr algn="ctr"/>
            <a:endParaRPr lang="es-BO" sz="1500" dirty="0"/>
          </a:p>
          <a:p>
            <a:pPr algn="ctr"/>
            <a:endParaRPr lang="es-BO" sz="1500" dirty="0"/>
          </a:p>
          <a:p>
            <a:pPr algn="ctr"/>
            <a:r>
              <a:rPr lang="es-BO" sz="1500" dirty="0"/>
              <a:t>Octubre 2025 </a:t>
            </a:r>
          </a:p>
          <a:p>
            <a:pPr algn="ctr"/>
            <a:r>
              <a:rPr lang="es-BO" sz="1500" dirty="0"/>
              <a:t>Santa Cruz - Bolivia</a:t>
            </a:r>
          </a:p>
          <a:p>
            <a:endParaRPr lang="es-BO" sz="2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01B8E1-21B9-455B-AC44-CF7994EBE5BE}"/>
              </a:ext>
            </a:extLst>
          </p:cNvPr>
          <p:cNvSpPr txBox="1">
            <a:spLocks/>
          </p:cNvSpPr>
          <p:nvPr/>
        </p:nvSpPr>
        <p:spPr>
          <a:xfrm>
            <a:off x="3367946" y="-37167"/>
            <a:ext cx="7754786" cy="29472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Plan Estratégico Institucional (PEI) 202</a:t>
            </a:r>
            <a:r>
              <a:rPr lang="es-419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6</a:t>
            </a: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–20</a:t>
            </a:r>
            <a:r>
              <a:rPr lang="es-419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30</a:t>
            </a:r>
            <a: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 </a:t>
            </a:r>
            <a:br>
              <a:rPr lang="x-non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</a:br>
            <a:endParaRPr lang="es-B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77F051-55CF-4FD7-BD83-C86CFAEB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69" y="231864"/>
            <a:ext cx="2251447" cy="29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5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B403-BE64-49F9-B6F1-D920F3AE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Estatuto Orgánico – UAGRM</a:t>
            </a:r>
            <a:br>
              <a:rPr lang="es-419" dirty="0"/>
            </a:br>
            <a:r>
              <a:rPr lang="es-419" dirty="0"/>
              <a:t> </a:t>
            </a:r>
            <a:r>
              <a:rPr lang="es-419" sz="2000" dirty="0"/>
              <a:t>Con las modificaciones aprobadas por el III </a:t>
            </a:r>
            <a:br>
              <a:rPr lang="es-419" sz="2000" dirty="0"/>
            </a:br>
            <a:r>
              <a:rPr lang="es-419" sz="2000" dirty="0"/>
              <a:t>Congreso Universitario Docente - Estudiantil 2023</a:t>
            </a:r>
            <a:endParaRPr lang="es-BO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71008-9C55-43C7-9260-1841C2DC7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419" dirty="0"/>
              <a:t>Artículo 182.- La gestión de los recursos económicos y financieros debe estar enmarcada en la Ley N.º 1178 (Ley de Administración y Control Gubernamental), la Ley N.º 777 (Ley de Planificación Integral del Estado), normas básicas.</a:t>
            </a:r>
          </a:p>
          <a:p>
            <a:r>
              <a:rPr lang="es-419" dirty="0"/>
              <a:t>Artículo 183.- Son sistemas de gestión de la institución los siguientes:</a:t>
            </a:r>
          </a:p>
          <a:p>
            <a:endParaRPr lang="es-419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FF07784-B920-4C55-A60F-9D1681C7D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557353"/>
              </p:ext>
            </p:extLst>
          </p:nvPr>
        </p:nvGraphicFramePr>
        <p:xfrm>
          <a:off x="99753" y="3297382"/>
          <a:ext cx="11953702" cy="344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0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E174F-B40F-4873-A659-291F7036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1" y="1809270"/>
            <a:ext cx="5230966" cy="4743620"/>
          </a:xfrm>
        </p:spPr>
        <p:txBody>
          <a:bodyPr/>
          <a:lstStyle/>
          <a:p>
            <a:pPr marL="0" indent="0">
              <a:buNone/>
            </a:pPr>
            <a:r>
              <a:rPr lang="es-419" dirty="0"/>
              <a:t>Artículo 34.- </a:t>
            </a:r>
            <a:r>
              <a:rPr lang="es-419" sz="2800" b="1" dirty="0"/>
              <a:t>Son atribuciones del ICU:</a:t>
            </a:r>
            <a:endParaRPr lang="es-419" b="1" dirty="0"/>
          </a:p>
          <a:p>
            <a:pPr marL="0" indent="0">
              <a:buNone/>
            </a:pPr>
            <a:r>
              <a:rPr lang="es-419" dirty="0"/>
              <a:t>	g) Considerar, aprobar o rechazar, dentro de un plazo no mayor a noventa (90) días del inicio de un nuevo período de gobierno universitario, el </a:t>
            </a:r>
            <a:r>
              <a:rPr lang="es-41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Universitario </a:t>
            </a:r>
            <a:r>
              <a:rPr lang="es-419" dirty="0"/>
              <a:t>presentado por la máxima autoridad ejecutiva (MAE) </a:t>
            </a:r>
            <a:r>
              <a:rPr lang="es-419" sz="2800" b="1" dirty="0">
                <a:solidFill>
                  <a:srgbClr val="FF0000"/>
                </a:solidFill>
              </a:rPr>
              <a:t>enmarcado en el Plan Estratégico Institucional (PEI)</a:t>
            </a:r>
            <a:r>
              <a:rPr lang="es-419" dirty="0"/>
              <a:t>, además de fiscalizar su ejecución.</a:t>
            </a:r>
            <a:endParaRPr lang="es-B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74D9881-1F9F-486E-8FED-A57E66132860}"/>
              </a:ext>
            </a:extLst>
          </p:cNvPr>
          <p:cNvSpPr txBox="1">
            <a:spLocks/>
          </p:cNvSpPr>
          <p:nvPr/>
        </p:nvSpPr>
        <p:spPr>
          <a:xfrm>
            <a:off x="7500731" y="1809270"/>
            <a:ext cx="4283102" cy="474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419" dirty="0"/>
              <a:t>Artículo 41.- </a:t>
            </a:r>
            <a:r>
              <a:rPr lang="es-419" sz="2800" b="1" dirty="0"/>
              <a:t>Son deberes y atribuciones del Rector: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419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419" dirty="0"/>
              <a:t> 	i) Presentar al ICU al inicio de su gestión </a:t>
            </a:r>
            <a:r>
              <a:rPr lang="es-419" b="1" dirty="0">
                <a:solidFill>
                  <a:srgbClr val="00B050"/>
                </a:solidFill>
              </a:rPr>
              <a:t>el Plan de Desarrollo Universitario </a:t>
            </a:r>
            <a:r>
              <a:rPr lang="es-419" dirty="0"/>
              <a:t>de acuerdo al artículo 34 inciso g) del presente Estatuto, y en forma anual la estructura orgánica y administrativa de la Universidad para su aprobación.</a:t>
            </a:r>
            <a:endParaRPr lang="es-BO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89D0259-2E2D-45D5-801D-A7B95682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353926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Estatuto Orgánico – UAGRM</a:t>
            </a:r>
            <a:br>
              <a:rPr lang="es-419" dirty="0"/>
            </a:br>
            <a:r>
              <a:rPr lang="es-419" dirty="0"/>
              <a:t> </a:t>
            </a:r>
            <a:r>
              <a:rPr lang="es-419" sz="2000" dirty="0"/>
              <a:t>Con las modificaciones aprobadas por el III </a:t>
            </a:r>
            <a:br>
              <a:rPr lang="es-419" sz="2000" dirty="0"/>
            </a:br>
            <a:r>
              <a:rPr lang="es-419" sz="2000" dirty="0"/>
              <a:t>Congreso Universitario Docente - Estudiantil 2023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2085693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CCB6CEAA-E6A6-48B9-ACB2-74DC454B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353926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Estatuto Orgánico – UAGRM</a:t>
            </a:r>
            <a:br>
              <a:rPr lang="es-419" dirty="0"/>
            </a:br>
            <a:r>
              <a:rPr lang="es-419" dirty="0"/>
              <a:t> </a:t>
            </a:r>
            <a:r>
              <a:rPr lang="es-419" sz="2000" dirty="0"/>
              <a:t>Con las modificaciones aprobadas por el III </a:t>
            </a:r>
            <a:br>
              <a:rPr lang="es-419" sz="2000" dirty="0"/>
            </a:br>
            <a:r>
              <a:rPr lang="es-419" sz="2000" dirty="0"/>
              <a:t>Congreso Universitario Docente - Estudiantil 2023</a:t>
            </a:r>
            <a:endParaRPr lang="es-BO" sz="2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F32FB3E-E1FA-4197-BD80-420E81798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0" y="1809270"/>
            <a:ext cx="4594863" cy="4743620"/>
          </a:xfrm>
        </p:spPr>
        <p:txBody>
          <a:bodyPr/>
          <a:lstStyle/>
          <a:p>
            <a:r>
              <a:rPr lang="es-419" dirty="0"/>
              <a:t>Artículo 58.- Son atribuciones del Consejo Facultativo: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e) Considerar, aprobar o rechazar, dentro de un plazo no mayor a noventa (90) días del inicio de un nuevo período de gobierno, el </a:t>
            </a:r>
            <a:r>
              <a:rPr lang="es-41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Facultativo </a:t>
            </a:r>
            <a:r>
              <a:rPr lang="es-419" dirty="0"/>
              <a:t>presentado por el Decano y fiscalizar su ejecución.</a:t>
            </a:r>
            <a:endParaRPr lang="es-BO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08C9E68-C96D-4E4E-AC83-C28CFD7A1764}"/>
              </a:ext>
            </a:extLst>
          </p:cNvPr>
          <p:cNvSpPr txBox="1">
            <a:spLocks/>
          </p:cNvSpPr>
          <p:nvPr/>
        </p:nvSpPr>
        <p:spPr>
          <a:xfrm>
            <a:off x="6950432" y="1745660"/>
            <a:ext cx="4388128" cy="4743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dirty="0"/>
              <a:t> Artículo 64.- Son deberes y atribuciones del Decano:</a:t>
            </a:r>
          </a:p>
          <a:p>
            <a:endParaRPr lang="es-419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419" dirty="0"/>
              <a:t>r) Presentar al Consejo Facultativo el </a:t>
            </a:r>
            <a:r>
              <a:rPr lang="es-41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Facultativo</a:t>
            </a:r>
            <a:r>
              <a:rPr lang="es-419" dirty="0"/>
              <a:t> dentro de los primeros noventa (90) días de su gestión.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419" dirty="0"/>
          </a:p>
          <a:p>
            <a:pPr marL="0" indent="0">
              <a:buFont typeface="Arial" panose="020B0604020202020204" pitchFamily="34" charset="0"/>
              <a:buNone/>
            </a:pPr>
            <a:endParaRPr lang="es-419" dirty="0"/>
          </a:p>
          <a:p>
            <a:pPr marL="0" indent="0">
              <a:buFont typeface="Arial" panose="020B0604020202020204" pitchFamily="34" charset="0"/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874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E174F-B40F-4873-A659-291F7036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Artículo 80.- Los deberes y atribuciones de los </a:t>
            </a:r>
            <a:r>
              <a:rPr lang="es-419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Directores de Carrera</a:t>
            </a:r>
            <a:r>
              <a:rPr lang="es-419" dirty="0"/>
              <a:t>, además de aquellos que los órganos y las autoridades facultativas y universitarias les deleguen, son los siguientes: 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h) Presentar, en un plazo no mayor a noventa (90) días del inicio de su gestión, el </a:t>
            </a:r>
            <a:r>
              <a:rPr lang="es-419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de la Carrera</a:t>
            </a:r>
            <a:r>
              <a:rPr lang="es-419" dirty="0"/>
              <a:t> con base en los lineamientos planteados en el plan de desarrollo facultativo y de la Universidad, además de proponerlo al Consejo de Carrera para su aprobación o rechazo.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B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37A0EE7-1F1C-4DB2-B5F5-28675247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353926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Estatuto Orgánico – UAGRM</a:t>
            </a:r>
            <a:br>
              <a:rPr lang="es-419" dirty="0"/>
            </a:br>
            <a:r>
              <a:rPr lang="es-419" dirty="0"/>
              <a:t> </a:t>
            </a:r>
            <a:r>
              <a:rPr lang="es-419" sz="2000" dirty="0"/>
              <a:t>Con las modificaciones aprobadas por el III </a:t>
            </a:r>
            <a:br>
              <a:rPr lang="es-419" sz="2000" dirty="0"/>
            </a:br>
            <a:r>
              <a:rPr lang="es-419" sz="2000" dirty="0"/>
              <a:t>Congreso Universitario Docente - Estudiantil 2023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137012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E174F-B40F-4873-A659-291F7036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80" y="1549590"/>
            <a:ext cx="4618717" cy="500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dirty="0"/>
              <a:t>Artículo 146.- Los deberes y atribuciones del </a:t>
            </a:r>
            <a:r>
              <a:rPr lang="es-419" b="1" dirty="0"/>
              <a:t>Director de la DICIT</a:t>
            </a:r>
            <a:r>
              <a:rPr lang="es-419" dirty="0"/>
              <a:t> son los siguientes: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 b) </a:t>
            </a:r>
            <a:r>
              <a:rPr lang="es-419" b="1" dirty="0"/>
              <a:t>Elaborar el plan estratégico de la DICIT </a:t>
            </a:r>
            <a:r>
              <a:rPr lang="es-419" dirty="0"/>
              <a:t>y establecer la política de ciencia, tecnología e innovación, las líneas de acción y/o actividades de investigación, técnica, tecnología, innovación y transferencia, en coordinación con el Vicerrectorado y las instancias facultativas correspondientes, en concordancia con los planes institucionales.</a:t>
            </a:r>
            <a:endParaRPr lang="es-B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7C7DEC-7AE4-4545-A57A-DFE9A4BB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353926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Estatuto Orgánico – UAGRM</a:t>
            </a:r>
            <a:br>
              <a:rPr lang="es-419" dirty="0"/>
            </a:br>
            <a:r>
              <a:rPr lang="es-419" dirty="0"/>
              <a:t> </a:t>
            </a:r>
            <a:r>
              <a:rPr lang="es-419" sz="2000" dirty="0"/>
              <a:t>Con las modificaciones aprobadas por el III </a:t>
            </a:r>
            <a:br>
              <a:rPr lang="es-419" sz="2000" dirty="0"/>
            </a:br>
            <a:r>
              <a:rPr lang="es-419" sz="2000" dirty="0"/>
              <a:t>Congreso Universitario Docente - Estudiantil 2023</a:t>
            </a:r>
            <a:endParaRPr lang="es-BO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8F1F65-01D4-48DE-8180-759155021950}"/>
              </a:ext>
            </a:extLst>
          </p:cNvPr>
          <p:cNvSpPr txBox="1"/>
          <p:nvPr/>
        </p:nvSpPr>
        <p:spPr>
          <a:xfrm>
            <a:off x="6762583" y="1549590"/>
            <a:ext cx="509281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168.- Los deberes y atribuciones del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 la DGP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(Director General de Posgrado) son los siguientes:</a:t>
            </a:r>
          </a:p>
          <a:p>
            <a:endParaRPr lang="es-419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política de posgrado,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plan estratégico de la DGP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establecer las líneas de acción y/o actividades de formación y capacitación de posgrado, en coordinación con el Vicerrectorado y las Unidades de Posgrado facultativas en concordancia con los planes institucionales.</a:t>
            </a:r>
            <a:endParaRPr lang="es-B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24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E174F-B40F-4873-A659-291F7036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0" y="1809270"/>
            <a:ext cx="5095795" cy="4743620"/>
          </a:xfrm>
        </p:spPr>
        <p:txBody>
          <a:bodyPr>
            <a:normAutofit/>
          </a:bodyPr>
          <a:lstStyle/>
          <a:p>
            <a:r>
              <a:rPr lang="es-419" dirty="0"/>
              <a:t>Artículo 157.- Los deberes y atribuciones del </a:t>
            </a:r>
            <a:r>
              <a:rPr lang="es-419" b="1" dirty="0"/>
              <a:t>Director de la DEIS</a:t>
            </a:r>
            <a:r>
              <a:rPr lang="es-419" dirty="0"/>
              <a:t> son los siguientes:</a:t>
            </a:r>
          </a:p>
          <a:p>
            <a:endParaRPr lang="es-419" dirty="0"/>
          </a:p>
          <a:p>
            <a:pPr marL="0" indent="0">
              <a:buNone/>
            </a:pPr>
            <a:r>
              <a:rPr lang="es-419" dirty="0"/>
              <a:t> c) </a:t>
            </a:r>
            <a:r>
              <a:rPr lang="es-419" b="1" dirty="0"/>
              <a:t>Impulsar la ejecución del plan estratégico</a:t>
            </a:r>
            <a:r>
              <a:rPr lang="es-419" dirty="0"/>
              <a:t> en coordinación con las UEISF.</a:t>
            </a:r>
            <a:endParaRPr lang="es-B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97C7DEC-7AE4-4545-A57A-DFE9A4BB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0"/>
            <a:ext cx="8353926" cy="1325563"/>
          </a:xfrm>
        </p:spPr>
        <p:txBody>
          <a:bodyPr>
            <a:normAutofit fontScale="90000"/>
          </a:bodyPr>
          <a:lstStyle/>
          <a:p>
            <a:r>
              <a:rPr lang="es-419" dirty="0"/>
              <a:t>Estatuto Orgánico – UAGRM</a:t>
            </a:r>
            <a:br>
              <a:rPr lang="es-419" dirty="0"/>
            </a:br>
            <a:r>
              <a:rPr lang="es-419" dirty="0"/>
              <a:t> </a:t>
            </a:r>
            <a:r>
              <a:rPr lang="es-419" sz="2000" dirty="0"/>
              <a:t>Con las modificaciones aprobadas por el III </a:t>
            </a:r>
            <a:br>
              <a:rPr lang="es-419" sz="2000" dirty="0"/>
            </a:br>
            <a:r>
              <a:rPr lang="es-419" sz="2000" dirty="0"/>
              <a:t>Congreso Universitario Docente - Estudiantil 2023</a:t>
            </a:r>
            <a:endParaRPr lang="es-BO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8F1F65-01D4-48DE-8180-759155021950}"/>
              </a:ext>
            </a:extLst>
          </p:cNvPr>
          <p:cNvSpPr txBox="1"/>
          <p:nvPr/>
        </p:nvSpPr>
        <p:spPr>
          <a:xfrm>
            <a:off x="6722828" y="1809270"/>
            <a:ext cx="48622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Artículo 160.- Los deberes y atribuciones del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 la UEISF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los siguientes:</a:t>
            </a:r>
          </a:p>
          <a:p>
            <a:endParaRPr lang="es-419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s-419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el plan estratégico facultativo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Extensión e Interacción Social en coordinación con las Direcciones de Carrera para establecer las líneas de acción.</a:t>
            </a:r>
            <a:endParaRPr lang="es-B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4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>
            <a:off x="5730948" y="0"/>
            <a:ext cx="6461051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A3FCBC-1768-4978-BF50-0347D9317C2C}"/>
              </a:ext>
            </a:extLst>
          </p:cNvPr>
          <p:cNvSpPr/>
          <p:nvPr/>
        </p:nvSpPr>
        <p:spPr>
          <a:xfrm>
            <a:off x="0" y="0"/>
            <a:ext cx="5573864" cy="6858000"/>
          </a:xfrm>
          <a:prstGeom prst="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323A5-2252-4B07-B6A5-B712BB8F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C26C75A-067B-4F57-8679-47791948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5" y="4643562"/>
            <a:ext cx="11959424" cy="1325563"/>
          </a:xfrm>
        </p:spPr>
        <p:txBody>
          <a:bodyPr>
            <a:normAutofit fontScale="90000"/>
          </a:bodyPr>
          <a:lstStyle/>
          <a:p>
            <a:r>
              <a:rPr lang="es-419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Informe de Supervisión de la Contraloría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5D7B970-2C90-4208-941B-B2AF2CDBB3D8}"/>
              </a:ext>
            </a:extLst>
          </p:cNvPr>
          <p:cNvSpPr txBox="1">
            <a:spLocks/>
          </p:cNvSpPr>
          <p:nvPr/>
        </p:nvSpPr>
        <p:spPr>
          <a:xfrm>
            <a:off x="8748137" y="0"/>
            <a:ext cx="3443864" cy="1293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419" sz="6600" dirty="0"/>
              <a:t>2</a:t>
            </a:r>
            <a:r>
              <a:rPr lang="x-none" sz="6600" dirty="0"/>
              <a:t> de </a:t>
            </a:r>
            <a:r>
              <a:rPr lang="es-419" sz="6600" dirty="0"/>
              <a:t>4</a:t>
            </a:r>
            <a:endParaRPr lang="es-BO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5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A5456E8-0B08-4C42-8F33-C85E2E997016}"/>
              </a:ext>
            </a:extLst>
          </p:cNvPr>
          <p:cNvSpPr/>
          <p:nvPr/>
        </p:nvSpPr>
        <p:spPr>
          <a:xfrm>
            <a:off x="-14589" y="0"/>
            <a:ext cx="12192000" cy="6910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0E524A-991A-4F34-A158-8C5F42CD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30" y="127357"/>
            <a:ext cx="8353926" cy="1325563"/>
          </a:xfrm>
        </p:spPr>
        <p:txBody>
          <a:bodyPr>
            <a:no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INFORME DE SUPERVISIÓN AL PLAN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ESTRATÉGICO INSTITUCIONAL DE LA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UNIVERSIDAD AUTÓNOMA "GABRIEL RENÉ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MORENO" PARA EL PERIODO 2019 - 2025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No. SP/GP29/D21 </a:t>
            </a:r>
            <a:r>
              <a:rPr lang="es-419" sz="1800" dirty="0" err="1">
                <a:solidFill>
                  <a:schemeClr val="bg1"/>
                </a:solidFill>
              </a:rPr>
              <a:t>Gl</a:t>
            </a:r>
            <a:r>
              <a:rPr lang="es-419" sz="1800" dirty="0">
                <a:solidFill>
                  <a:schemeClr val="bg1"/>
                </a:solidFill>
              </a:rPr>
              <a:t> </a:t>
            </a:r>
            <a:endParaRPr lang="es-BO" sz="1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29A63-71D8-423A-A802-BDCAAA9D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>
                <a:solidFill>
                  <a:schemeClr val="bg1"/>
                </a:solidFill>
              </a:rPr>
              <a:t>El informe de la Contraloría General del Estado de Bolivia presenta una </a:t>
            </a:r>
            <a:r>
              <a:rPr lang="es-419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supervisión exhaustiva del Plan Estratégico Institucional (PEI) de la Universidad Autónoma "Gabriel René Moreno" (UAGRM) para el período 2019-2025.</a:t>
            </a:r>
            <a:r>
              <a:rPr lang="es-419" dirty="0"/>
              <a:t> </a:t>
            </a:r>
          </a:p>
          <a:p>
            <a:r>
              <a:rPr lang="es-419" dirty="0">
                <a:solidFill>
                  <a:schemeClr val="bg1"/>
                </a:solidFill>
              </a:rPr>
              <a:t>El objetivo principal es </a:t>
            </a:r>
            <a:r>
              <a:rPr lang="es-419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verificar la articulación y concordancia del PEI con el Plan de Desarrollo Económico y Social (PDES) y el proceso de su formulación y aprobación</a:t>
            </a:r>
            <a:r>
              <a:rPr lang="es-419" dirty="0">
                <a:solidFill>
                  <a:schemeClr val="bg1"/>
                </a:solidFill>
              </a:rPr>
              <a:t>. </a:t>
            </a:r>
            <a:endParaRPr lang="es-BO" dirty="0">
              <a:solidFill>
                <a:schemeClr val="bg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8BB51D4-70EE-427D-AAFA-B311FA971CBA}"/>
              </a:ext>
            </a:extLst>
          </p:cNvPr>
          <p:cNvGrpSpPr/>
          <p:nvPr/>
        </p:nvGrpSpPr>
        <p:grpSpPr>
          <a:xfrm>
            <a:off x="174929" y="215530"/>
            <a:ext cx="2790908" cy="1059639"/>
            <a:chOff x="174929" y="215530"/>
            <a:chExt cx="2790908" cy="10596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B036CF2-A186-4DE1-98E0-B179F5F11132}"/>
                </a:ext>
              </a:extLst>
            </p:cNvPr>
            <p:cNvSpPr/>
            <p:nvPr/>
          </p:nvSpPr>
          <p:spPr>
            <a:xfrm>
              <a:off x="174929" y="215530"/>
              <a:ext cx="2790908" cy="1059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2F95402-1131-4421-8D4F-037593116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530" y="289209"/>
              <a:ext cx="2627086" cy="911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0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A5456E8-0B08-4C42-8F33-C85E2E997016}"/>
              </a:ext>
            </a:extLst>
          </p:cNvPr>
          <p:cNvSpPr/>
          <p:nvPr/>
        </p:nvSpPr>
        <p:spPr>
          <a:xfrm>
            <a:off x="-14589" y="0"/>
            <a:ext cx="12192000" cy="691064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0E524A-991A-4F34-A158-8C5F42CD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930" y="127357"/>
            <a:ext cx="8353926" cy="1325563"/>
          </a:xfrm>
        </p:spPr>
        <p:txBody>
          <a:bodyPr>
            <a:noAutofit/>
          </a:bodyPr>
          <a:lstStyle/>
          <a:p>
            <a:r>
              <a:rPr lang="es-419" sz="1800" dirty="0">
                <a:solidFill>
                  <a:schemeClr val="bg1"/>
                </a:solidFill>
              </a:rPr>
              <a:t>INFORME DE SUPERVISIÓN AL PLAN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ESTRATÉGICO INSTITUCIONAL DE LA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UNIVERSIDAD AUTÓNOMA "GABRIEL RENÉ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MORENO" PARA EL PERIODO 2019 - 2025 </a:t>
            </a:r>
            <a:br>
              <a:rPr lang="es-419" sz="1800" dirty="0">
                <a:solidFill>
                  <a:schemeClr val="bg1"/>
                </a:solidFill>
              </a:rPr>
            </a:br>
            <a:r>
              <a:rPr lang="es-419" sz="1800" dirty="0">
                <a:solidFill>
                  <a:schemeClr val="bg1"/>
                </a:solidFill>
              </a:rPr>
              <a:t>No. SP/GP29/D21 </a:t>
            </a:r>
            <a:r>
              <a:rPr lang="es-419" sz="1800" dirty="0" err="1">
                <a:solidFill>
                  <a:schemeClr val="bg1"/>
                </a:solidFill>
              </a:rPr>
              <a:t>Gl</a:t>
            </a:r>
            <a:r>
              <a:rPr lang="es-419" sz="1800" dirty="0">
                <a:solidFill>
                  <a:schemeClr val="bg1"/>
                </a:solidFill>
              </a:rPr>
              <a:t> </a:t>
            </a:r>
            <a:endParaRPr lang="es-BO" sz="1800" dirty="0">
              <a:solidFill>
                <a:schemeClr val="bg1"/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8BB51D4-70EE-427D-AAFA-B311FA971CBA}"/>
              </a:ext>
            </a:extLst>
          </p:cNvPr>
          <p:cNvGrpSpPr/>
          <p:nvPr/>
        </p:nvGrpSpPr>
        <p:grpSpPr>
          <a:xfrm>
            <a:off x="174929" y="215530"/>
            <a:ext cx="2790908" cy="1059639"/>
            <a:chOff x="174929" y="215530"/>
            <a:chExt cx="2790908" cy="10596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B036CF2-A186-4DE1-98E0-B179F5F11132}"/>
                </a:ext>
              </a:extLst>
            </p:cNvPr>
            <p:cNvSpPr/>
            <p:nvPr/>
          </p:nvSpPr>
          <p:spPr>
            <a:xfrm>
              <a:off x="174929" y="215530"/>
              <a:ext cx="2790908" cy="10596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2F95402-1131-4421-8D4F-037593116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530" y="289209"/>
              <a:ext cx="2627086" cy="911440"/>
            </a:xfrm>
            <a:prstGeom prst="rect">
              <a:avLst/>
            </a:prstGeom>
          </p:spPr>
        </p:pic>
      </p:grp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00D718F-1690-494E-AE45-2F570230E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1136609"/>
              </p:ext>
            </p:extLst>
          </p:nvPr>
        </p:nvGraphicFramePr>
        <p:xfrm>
          <a:off x="341906" y="1668450"/>
          <a:ext cx="11410122" cy="490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170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EC80A-1DE3-45F6-BC11-80F400B9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Clasificación de indicadores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BB99500-6C54-41CC-B789-EE44BF8EA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695" y="1875080"/>
            <a:ext cx="10444912" cy="4718882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F8FA5C9-8010-46EC-96BD-7CBD367D2A77}"/>
              </a:ext>
            </a:extLst>
          </p:cNvPr>
          <p:cNvSpPr txBox="1"/>
          <p:nvPr/>
        </p:nvSpPr>
        <p:spPr>
          <a:xfrm>
            <a:off x="184294" y="6593962"/>
            <a:ext cx="111598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/>
              <a:t>LINEAMIENTOS METODOLÓGICOS PARA LA FORMULACIÓN DE PLANES ESTRATÉGICOS INSTITUCIONALES UNIVERSITARIOS (PEI). </a:t>
            </a:r>
            <a:r>
              <a:rPr lang="es-419" sz="800" b="1" dirty="0"/>
              <a:t>VIII Conferencia Nacional Ordinaria de Universidades</a:t>
            </a:r>
            <a:r>
              <a:rPr lang="es-419" sz="800" dirty="0"/>
              <a:t>, de Trinidad el 26 y 27 de junio de 2025, </a:t>
            </a:r>
            <a:r>
              <a:rPr lang="es-419" sz="800" b="1" dirty="0"/>
              <a:t>emitió la Resolución </a:t>
            </a:r>
            <a:r>
              <a:rPr lang="es-419" sz="800" b="1" dirty="0" err="1"/>
              <a:t>N°</a:t>
            </a:r>
            <a:r>
              <a:rPr lang="es-419" sz="800" b="1" dirty="0"/>
              <a:t> 32/2025</a:t>
            </a:r>
            <a:endParaRPr lang="es-BO" sz="800" dirty="0"/>
          </a:p>
        </p:txBody>
      </p:sp>
    </p:spTree>
    <p:extLst>
      <p:ext uri="{BB962C8B-B14F-4D97-AF65-F5344CB8AC3E}">
        <p14:creationId xmlns:p14="http://schemas.microsoft.com/office/powerpoint/2010/main" val="349867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72B3382-0A94-48F1-B91F-D542F57A65E6}"/>
              </a:ext>
            </a:extLst>
          </p:cNvPr>
          <p:cNvSpPr txBox="1"/>
          <p:nvPr/>
        </p:nvSpPr>
        <p:spPr>
          <a:xfrm>
            <a:off x="5563938" y="1792771"/>
            <a:ext cx="617220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2024, la UAGRM logró un </a:t>
            </a:r>
            <a:r>
              <a:rPr 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86% de cumplimiento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sus objetivos estratégicos ponderados del Plan Estratégico Institucional, </a:t>
            </a:r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reflejando un alto nivel de compromiso institucional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sin embargo, existen áreas críticas como gestión institucional, internacionalización  e investigación que requieren acciones urgentes.</a:t>
            </a:r>
            <a:endParaRPr lang="es-B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21FF845-B5FF-4DD1-A94C-97BA8FFF73B6}"/>
              </a:ext>
            </a:extLst>
          </p:cNvPr>
          <p:cNvGrpSpPr/>
          <p:nvPr/>
        </p:nvGrpSpPr>
        <p:grpSpPr>
          <a:xfrm>
            <a:off x="424055" y="1094642"/>
            <a:ext cx="4663283" cy="4344946"/>
            <a:chOff x="2231931" y="2324226"/>
            <a:chExt cx="1649418" cy="1458997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7929D909-CCCD-40ED-A164-8A11A6759461}"/>
                </a:ext>
              </a:extLst>
            </p:cNvPr>
            <p:cNvGrpSpPr/>
            <p:nvPr/>
          </p:nvGrpSpPr>
          <p:grpSpPr>
            <a:xfrm>
              <a:off x="3400753" y="3289138"/>
              <a:ext cx="384039" cy="404738"/>
              <a:chOff x="1471861" y="1741385"/>
              <a:chExt cx="384039" cy="404738"/>
            </a:xfrm>
          </p:grpSpPr>
          <p:sp>
            <p:nvSpPr>
              <p:cNvPr id="21" name="Rounded Rectangle 1">
                <a:extLst>
                  <a:ext uri="{FF2B5EF4-FFF2-40B4-BE49-F238E27FC236}">
                    <a16:creationId xmlns:a16="http://schemas.microsoft.com/office/drawing/2014/main" id="{337DA6DE-6660-4E4B-9776-38802E41B1AD}"/>
                  </a:ext>
                </a:extLst>
              </p:cNvPr>
              <p:cNvSpPr/>
              <p:nvPr/>
            </p:nvSpPr>
            <p:spPr>
              <a:xfrm>
                <a:off x="1471861" y="1741385"/>
                <a:ext cx="384039" cy="404738"/>
              </a:xfrm>
              <a:custGeom>
                <a:avLst/>
                <a:gdLst/>
                <a:ahLst/>
                <a:cxnLst/>
                <a:rect l="0" t="0" r="0" b="0"/>
                <a:pathLst>
                  <a:path w="384039" h="404738">
                    <a:moveTo>
                      <a:pt x="384039" y="70964"/>
                    </a:moveTo>
                    <a:cubicBezTo>
                      <a:pt x="349511" y="197176"/>
                      <a:pt x="282693" y="312213"/>
                      <a:pt x="190168" y="404738"/>
                    </a:cubicBezTo>
                    <a:lnTo>
                      <a:pt x="0" y="214570"/>
                    </a:lnTo>
                    <a:cubicBezTo>
                      <a:pt x="59479" y="155089"/>
                      <a:pt x="102432" y="81136"/>
                      <a:pt x="12462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Rounded Rectangle 2">
                <a:extLst>
                  <a:ext uri="{FF2B5EF4-FFF2-40B4-BE49-F238E27FC236}">
                    <a16:creationId xmlns:a16="http://schemas.microsoft.com/office/drawing/2014/main" id="{CB51942D-4553-4935-BB42-C8CAE15D6154}"/>
                  </a:ext>
                </a:extLst>
              </p:cNvPr>
              <p:cNvSpPr/>
              <p:nvPr/>
            </p:nvSpPr>
            <p:spPr>
              <a:xfrm>
                <a:off x="1471861" y="1741385"/>
                <a:ext cx="384039" cy="404738"/>
              </a:xfrm>
              <a:custGeom>
                <a:avLst/>
                <a:gdLst/>
                <a:ahLst/>
                <a:cxnLst/>
                <a:rect l="0" t="0" r="0" b="0"/>
                <a:pathLst>
                  <a:path w="384039" h="404738">
                    <a:moveTo>
                      <a:pt x="384039" y="70964"/>
                    </a:moveTo>
                    <a:cubicBezTo>
                      <a:pt x="349511" y="197176"/>
                      <a:pt x="282693" y="312213"/>
                      <a:pt x="190168" y="404738"/>
                    </a:cubicBezTo>
                    <a:lnTo>
                      <a:pt x="0" y="214570"/>
                    </a:lnTo>
                    <a:cubicBezTo>
                      <a:pt x="59479" y="155089"/>
                      <a:pt x="102432" y="81136"/>
                      <a:pt x="124627" y="0"/>
                    </a:cubicBezTo>
                    <a:close/>
                  </a:path>
                </a:pathLst>
              </a:custGeom>
              <a:noFill/>
              <a:ln w="13446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87E52953-9182-4012-B214-DAD9DF8F3B9F}"/>
                </a:ext>
              </a:extLst>
            </p:cNvPr>
            <p:cNvGrpSpPr/>
            <p:nvPr/>
          </p:nvGrpSpPr>
          <p:grpSpPr>
            <a:xfrm>
              <a:off x="2963886" y="3066842"/>
              <a:ext cx="454172" cy="205248"/>
              <a:chOff x="1034995" y="1519089"/>
              <a:chExt cx="454172" cy="205248"/>
            </a:xfrm>
          </p:grpSpPr>
          <p:sp>
            <p:nvSpPr>
              <p:cNvPr id="19" name="Rounded Rectangle 4">
                <a:extLst>
                  <a:ext uri="{FF2B5EF4-FFF2-40B4-BE49-F238E27FC236}">
                    <a16:creationId xmlns:a16="http://schemas.microsoft.com/office/drawing/2014/main" id="{39442E2D-1AE2-405D-8CF5-5E6369619391}"/>
                  </a:ext>
                </a:extLst>
              </p:cNvPr>
              <p:cNvSpPr/>
              <p:nvPr/>
            </p:nvSpPr>
            <p:spPr>
              <a:xfrm>
                <a:off x="1034995" y="1519089"/>
                <a:ext cx="454172" cy="205248"/>
              </a:xfrm>
              <a:custGeom>
                <a:avLst/>
                <a:gdLst/>
                <a:ahLst/>
                <a:cxnLst/>
                <a:rect l="0" t="0" r="0" b="0"/>
                <a:pathLst>
                  <a:path w="454172" h="205248">
                    <a:moveTo>
                      <a:pt x="72084" y="176703"/>
                    </a:moveTo>
                    <a:cubicBezTo>
                      <a:pt x="26716" y="164292"/>
                      <a:pt x="0" y="117452"/>
                      <a:pt x="12411" y="72084"/>
                    </a:cubicBezTo>
                    <a:cubicBezTo>
                      <a:pt x="24822" y="26716"/>
                      <a:pt x="71662" y="0"/>
                      <a:pt x="117030" y="12411"/>
                    </a:cubicBezTo>
                    <a:cubicBezTo>
                      <a:pt x="119771" y="13161"/>
                      <a:pt x="122444" y="14036"/>
                      <a:pt x="125044" y="15030"/>
                    </a:cubicBezTo>
                    <a:lnTo>
                      <a:pt x="436567" y="169882"/>
                    </a:lnTo>
                    <a:cubicBezTo>
                      <a:pt x="454172" y="178633"/>
                      <a:pt x="446891" y="205248"/>
                      <a:pt x="427283" y="203819"/>
                    </a:cubicBezTo>
                    <a:lnTo>
                      <a:pt x="80316" y="178528"/>
                    </a:lnTo>
                    <a:cubicBezTo>
                      <a:pt x="77572" y="178061"/>
                      <a:pt x="74825" y="177453"/>
                      <a:pt x="72084" y="176703"/>
                    </a:cubicBezTo>
                    <a:close/>
                    <a:moveTo>
                      <a:pt x="59712" y="85024"/>
                    </a:moveTo>
                    <a:cubicBezTo>
                      <a:pt x="54442" y="104285"/>
                      <a:pt x="65785" y="124171"/>
                      <a:pt x="85046" y="129440"/>
                    </a:cubicBezTo>
                    <a:cubicBezTo>
                      <a:pt x="104306" y="134709"/>
                      <a:pt x="124192" y="123367"/>
                      <a:pt x="129462" y="104106"/>
                    </a:cubicBezTo>
                    <a:cubicBezTo>
                      <a:pt x="134731" y="84845"/>
                      <a:pt x="123388" y="64959"/>
                      <a:pt x="104127" y="59690"/>
                    </a:cubicBezTo>
                    <a:cubicBezTo>
                      <a:pt x="84866" y="54421"/>
                      <a:pt x="64981" y="65763"/>
                      <a:pt x="59712" y="85025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Rounded Rectangle 5">
                <a:extLst>
                  <a:ext uri="{FF2B5EF4-FFF2-40B4-BE49-F238E27FC236}">
                    <a16:creationId xmlns:a16="http://schemas.microsoft.com/office/drawing/2014/main" id="{B0D4F42A-6B83-49B5-AB85-66B02C6D6698}"/>
                  </a:ext>
                </a:extLst>
              </p:cNvPr>
              <p:cNvSpPr/>
              <p:nvPr/>
            </p:nvSpPr>
            <p:spPr>
              <a:xfrm>
                <a:off x="1034995" y="1519089"/>
                <a:ext cx="454172" cy="205248"/>
              </a:xfrm>
              <a:custGeom>
                <a:avLst/>
                <a:gdLst/>
                <a:ahLst/>
                <a:cxnLst/>
                <a:rect l="0" t="0" r="0" b="0"/>
                <a:pathLst>
                  <a:path w="454172" h="205248">
                    <a:moveTo>
                      <a:pt x="72084" y="176703"/>
                    </a:moveTo>
                    <a:cubicBezTo>
                      <a:pt x="26716" y="164292"/>
                      <a:pt x="0" y="117452"/>
                      <a:pt x="12411" y="72084"/>
                    </a:cubicBezTo>
                    <a:cubicBezTo>
                      <a:pt x="24822" y="26716"/>
                      <a:pt x="71662" y="0"/>
                      <a:pt x="117030" y="12411"/>
                    </a:cubicBezTo>
                    <a:cubicBezTo>
                      <a:pt x="119771" y="13161"/>
                      <a:pt x="122444" y="14036"/>
                      <a:pt x="125044" y="15030"/>
                    </a:cubicBezTo>
                    <a:lnTo>
                      <a:pt x="436567" y="169882"/>
                    </a:lnTo>
                    <a:cubicBezTo>
                      <a:pt x="454172" y="178633"/>
                      <a:pt x="446891" y="205248"/>
                      <a:pt x="427283" y="203819"/>
                    </a:cubicBezTo>
                    <a:lnTo>
                      <a:pt x="80316" y="178528"/>
                    </a:lnTo>
                    <a:cubicBezTo>
                      <a:pt x="77572" y="178061"/>
                      <a:pt x="74825" y="177453"/>
                      <a:pt x="72084" y="176703"/>
                    </a:cubicBezTo>
                    <a:close/>
                    <a:moveTo>
                      <a:pt x="59712" y="85024"/>
                    </a:moveTo>
                    <a:cubicBezTo>
                      <a:pt x="54442" y="104285"/>
                      <a:pt x="65785" y="124171"/>
                      <a:pt x="85046" y="129440"/>
                    </a:cubicBezTo>
                    <a:cubicBezTo>
                      <a:pt x="104306" y="134709"/>
                      <a:pt x="124192" y="123367"/>
                      <a:pt x="129462" y="104106"/>
                    </a:cubicBezTo>
                    <a:cubicBezTo>
                      <a:pt x="134731" y="84845"/>
                      <a:pt x="123388" y="64959"/>
                      <a:pt x="104127" y="59690"/>
                    </a:cubicBezTo>
                    <a:cubicBezTo>
                      <a:pt x="84866" y="54421"/>
                      <a:pt x="64981" y="65763"/>
                      <a:pt x="59712" y="85025"/>
                    </a:cubicBezTo>
                    <a:close/>
                  </a:path>
                </a:pathLst>
              </a:custGeom>
              <a:noFill/>
              <a:ln w="13446">
                <a:solidFill>
                  <a:srgbClr val="FFFFFF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27">
              <a:extLst>
                <a:ext uri="{FF2B5EF4-FFF2-40B4-BE49-F238E27FC236}">
                  <a16:creationId xmlns:a16="http://schemas.microsoft.com/office/drawing/2014/main" id="{D8F91402-25B9-4538-9A1B-B7D41649B33A}"/>
                </a:ext>
              </a:extLst>
            </p:cNvPr>
            <p:cNvGrpSpPr/>
            <p:nvPr/>
          </p:nvGrpSpPr>
          <p:grpSpPr>
            <a:xfrm>
              <a:off x="2231931" y="2324226"/>
              <a:ext cx="1649418" cy="1369651"/>
              <a:chOff x="303040" y="776472"/>
              <a:chExt cx="1649418" cy="1369651"/>
            </a:xfrm>
          </p:grpSpPr>
          <p:sp>
            <p:nvSpPr>
              <p:cNvPr id="17" name="Rounded Rectangle 25">
                <a:extLst>
                  <a:ext uri="{FF2B5EF4-FFF2-40B4-BE49-F238E27FC236}">
                    <a16:creationId xmlns:a16="http://schemas.microsoft.com/office/drawing/2014/main" id="{F9A141AF-23B4-45A3-A3AC-A74F4118F933}"/>
                  </a:ext>
                </a:extLst>
              </p:cNvPr>
              <p:cNvSpPr/>
              <p:nvPr/>
            </p:nvSpPr>
            <p:spPr>
              <a:xfrm>
                <a:off x="303040" y="776472"/>
                <a:ext cx="1649418" cy="1369651"/>
              </a:xfrm>
              <a:custGeom>
                <a:avLst/>
                <a:gdLst/>
                <a:ahLst/>
                <a:cxnLst/>
                <a:rect l="0" t="0" r="0" b="0"/>
                <a:pathLst>
                  <a:path w="1649418" h="1369651">
                    <a:moveTo>
                      <a:pt x="294035" y="1369651"/>
                    </a:moveTo>
                    <a:cubicBezTo>
                      <a:pt x="35277" y="1110893"/>
                      <a:pt x="0" y="703570"/>
                      <a:pt x="210416" y="404177"/>
                    </a:cubicBezTo>
                    <a:cubicBezTo>
                      <a:pt x="420832" y="104784"/>
                      <a:pt x="816025" y="0"/>
                      <a:pt x="1147137" y="155808"/>
                    </a:cubicBezTo>
                    <a:cubicBezTo>
                      <a:pt x="1478248" y="311616"/>
                      <a:pt x="1649418" y="682907"/>
                      <a:pt x="1552859" y="1035877"/>
                    </a:cubicBezTo>
                    <a:lnTo>
                      <a:pt x="1293447" y="964912"/>
                    </a:lnTo>
                    <a:cubicBezTo>
                      <a:pt x="1355521" y="738003"/>
                      <a:pt x="1245482" y="499316"/>
                      <a:pt x="1032625" y="399154"/>
                    </a:cubicBezTo>
                    <a:cubicBezTo>
                      <a:pt x="819767" y="298992"/>
                      <a:pt x="565715" y="366354"/>
                      <a:pt x="430448" y="558821"/>
                    </a:cubicBezTo>
                    <a:cubicBezTo>
                      <a:pt x="295180" y="751288"/>
                      <a:pt x="317859" y="1013138"/>
                      <a:pt x="484203" y="117948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Rounded Rectangle 26">
                <a:extLst>
                  <a:ext uri="{FF2B5EF4-FFF2-40B4-BE49-F238E27FC236}">
                    <a16:creationId xmlns:a16="http://schemas.microsoft.com/office/drawing/2014/main" id="{D55E268A-B427-4F46-B1F7-E82F50BF8D04}"/>
                  </a:ext>
                </a:extLst>
              </p:cNvPr>
              <p:cNvSpPr/>
              <p:nvPr/>
            </p:nvSpPr>
            <p:spPr>
              <a:xfrm>
                <a:off x="303040" y="776472"/>
                <a:ext cx="1649418" cy="1369651"/>
              </a:xfrm>
              <a:custGeom>
                <a:avLst/>
                <a:gdLst/>
                <a:ahLst/>
                <a:cxnLst/>
                <a:rect l="0" t="0" r="0" b="0"/>
                <a:pathLst>
                  <a:path w="1649418" h="1369651">
                    <a:moveTo>
                      <a:pt x="294035" y="1369651"/>
                    </a:moveTo>
                    <a:cubicBezTo>
                      <a:pt x="35277" y="1110893"/>
                      <a:pt x="0" y="703570"/>
                      <a:pt x="210416" y="404177"/>
                    </a:cubicBezTo>
                    <a:cubicBezTo>
                      <a:pt x="420832" y="104784"/>
                      <a:pt x="816025" y="0"/>
                      <a:pt x="1147137" y="155808"/>
                    </a:cubicBezTo>
                    <a:cubicBezTo>
                      <a:pt x="1478248" y="311616"/>
                      <a:pt x="1649418" y="682907"/>
                      <a:pt x="1552859" y="1035877"/>
                    </a:cubicBezTo>
                    <a:lnTo>
                      <a:pt x="1293447" y="964912"/>
                    </a:lnTo>
                    <a:cubicBezTo>
                      <a:pt x="1355521" y="738003"/>
                      <a:pt x="1245482" y="499316"/>
                      <a:pt x="1032625" y="399154"/>
                    </a:cubicBezTo>
                    <a:cubicBezTo>
                      <a:pt x="819767" y="298992"/>
                      <a:pt x="565715" y="366354"/>
                      <a:pt x="430448" y="558821"/>
                    </a:cubicBezTo>
                    <a:cubicBezTo>
                      <a:pt x="295180" y="751288"/>
                      <a:pt x="317859" y="1013138"/>
                      <a:pt x="484203" y="1179483"/>
                    </a:cubicBezTo>
                    <a:close/>
                  </a:path>
                </a:pathLst>
              </a:custGeom>
              <a:noFill/>
              <a:ln w="13446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CDA52516-53E6-469C-A2AC-16C4EA03712E}"/>
                </a:ext>
              </a:extLst>
            </p:cNvPr>
            <p:cNvSpPr txBox="1"/>
            <p:nvPr/>
          </p:nvSpPr>
          <p:spPr>
            <a:xfrm>
              <a:off x="2905436" y="3555856"/>
              <a:ext cx="376480" cy="22736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ctr"/>
              <a:r>
                <a:rPr sz="4400" b="1" dirty="0">
                  <a:solidFill>
                    <a:srgbClr val="3A4455"/>
                  </a:solidFill>
                  <a:latin typeface="Roboto"/>
                </a:rPr>
                <a:t>8</a:t>
              </a:r>
              <a:r>
                <a:rPr lang="es-CO" sz="4400" b="1" dirty="0">
                  <a:solidFill>
                    <a:srgbClr val="3A4455"/>
                  </a:solidFill>
                  <a:latin typeface="Roboto"/>
                </a:rPr>
                <a:t>6</a:t>
              </a:r>
              <a:r>
                <a:rPr sz="4400" b="1" dirty="0">
                  <a:solidFill>
                    <a:srgbClr val="3A4455"/>
                  </a:solidFill>
                  <a:latin typeface="Roboto"/>
                </a:rPr>
                <a:t>%</a:t>
              </a:r>
            </a:p>
          </p:txBody>
        </p:sp>
      </p:grpSp>
      <p:sp>
        <p:nvSpPr>
          <p:cNvPr id="23" name="TextBox 42">
            <a:extLst>
              <a:ext uri="{FF2B5EF4-FFF2-40B4-BE49-F238E27FC236}">
                <a16:creationId xmlns:a16="http://schemas.microsoft.com/office/drawing/2014/main" id="{9B115A5E-3FBF-4913-A499-45BC3F7E6198}"/>
              </a:ext>
            </a:extLst>
          </p:cNvPr>
          <p:cNvSpPr txBox="1"/>
          <p:nvPr/>
        </p:nvSpPr>
        <p:spPr>
          <a:xfrm>
            <a:off x="1118341" y="5701533"/>
            <a:ext cx="3643626" cy="20005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x-none" sz="1300" dirty="0">
                <a:solidFill>
                  <a:srgbClr val="3A4455"/>
                </a:solidFill>
                <a:latin typeface="Roboto"/>
              </a:rPr>
              <a:t>Eficacia de los objetivos estratégicos alcanzados</a:t>
            </a:r>
            <a:endParaRPr sz="1300" dirty="0">
              <a:solidFill>
                <a:srgbClr val="3A4455"/>
              </a:solidFill>
              <a:latin typeface="Roboto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F7217FD5-630C-4D34-9809-DCE9A384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" y="0"/>
            <a:ext cx="1963972" cy="6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A18B9-45B0-4AB8-8A6A-33CAF4CF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Nuevos instrumentos normativos del CEUB</a:t>
            </a:r>
            <a:endParaRPr lang="es-B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41B530-C465-48CA-9599-3D4A3D45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30" y="1809270"/>
            <a:ext cx="3623553" cy="4743620"/>
          </a:xfrm>
        </p:spPr>
        <p:txBody>
          <a:bodyPr/>
          <a:lstStyle/>
          <a:p>
            <a:r>
              <a:rPr lang="es-419" b="1" dirty="0"/>
              <a:t>La VIII Conferencia Nacional Ordinaria de Universidades</a:t>
            </a:r>
            <a:r>
              <a:rPr lang="es-419" dirty="0"/>
              <a:t>, de Trinidad el 26 y 27 de junio de 2025, </a:t>
            </a:r>
            <a:r>
              <a:rPr lang="es-419" b="1" dirty="0"/>
              <a:t>emitió la Resolución </a:t>
            </a:r>
            <a:r>
              <a:rPr lang="es-419" b="1" dirty="0" err="1"/>
              <a:t>N°</a:t>
            </a:r>
            <a:r>
              <a:rPr lang="es-419" b="1" dirty="0"/>
              <a:t> 32/2025</a:t>
            </a:r>
            <a:r>
              <a:rPr lang="es-419" dirty="0"/>
              <a:t>, la cual se centró en la actualización de los instrumentos normativos del Sistema de Planificación Integral del Sistema de la Universidad Boliviana (SUB)</a:t>
            </a:r>
            <a:endParaRPr lang="es-B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DF2590B-9275-44CD-9659-4363FD7B8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708265"/>
              </p:ext>
            </p:extLst>
          </p:nvPr>
        </p:nvGraphicFramePr>
        <p:xfrm>
          <a:off x="4357587" y="1562793"/>
          <a:ext cx="7660639" cy="4581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889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>
            <a:off x="5730948" y="0"/>
            <a:ext cx="6461051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A3FCBC-1768-4978-BF50-0347D9317C2C}"/>
              </a:ext>
            </a:extLst>
          </p:cNvPr>
          <p:cNvSpPr/>
          <p:nvPr/>
        </p:nvSpPr>
        <p:spPr>
          <a:xfrm>
            <a:off x="0" y="0"/>
            <a:ext cx="5573864" cy="6858000"/>
          </a:xfrm>
          <a:prstGeom prst="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323A5-2252-4B07-B6A5-B712BB8F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C26C75A-067B-4F57-8679-47791948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5" y="4643562"/>
            <a:ext cx="11959424" cy="1325563"/>
          </a:xfrm>
        </p:spPr>
        <p:txBody>
          <a:bodyPr>
            <a:normAutofit fontScale="90000"/>
          </a:bodyPr>
          <a:lstStyle/>
          <a:p>
            <a:r>
              <a:rPr lang="es-419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Bases para la construcción del PEI 2026-2030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5D7B970-2C90-4208-941B-B2AF2CDBB3D8}"/>
              </a:ext>
            </a:extLst>
          </p:cNvPr>
          <p:cNvSpPr txBox="1">
            <a:spLocks/>
          </p:cNvSpPr>
          <p:nvPr/>
        </p:nvSpPr>
        <p:spPr>
          <a:xfrm>
            <a:off x="8748137" y="0"/>
            <a:ext cx="3443864" cy="1293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419" sz="6600" dirty="0"/>
              <a:t>3</a:t>
            </a:r>
            <a:r>
              <a:rPr lang="x-none" sz="6600" dirty="0"/>
              <a:t> de </a:t>
            </a:r>
            <a:r>
              <a:rPr lang="es-419" sz="6600" dirty="0"/>
              <a:t>4</a:t>
            </a:r>
            <a:endParaRPr lang="es-BO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FFB2B7-C8ED-40D0-A3F4-0A60B707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Bases para la construcción del PEI </a:t>
            </a:r>
            <a:br>
              <a:rPr lang="es-419"/>
            </a:br>
            <a:r>
              <a:rPr lang="es-419"/>
              <a:t>2026-2030</a:t>
            </a:r>
            <a:endParaRPr lang="es-BO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5644126-C084-47DC-A1CC-CF764A3B7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6890" y="1809750"/>
            <a:ext cx="3729645" cy="4743450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DA080D6-865C-4CBD-A3F6-0078DE05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986" y="1694704"/>
            <a:ext cx="3729646" cy="49735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D1E4AFB-7374-4C7A-88E2-AC3DF6F37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9750"/>
            <a:ext cx="3916247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9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>
            <a:off x="5730948" y="0"/>
            <a:ext cx="6461051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A3FCBC-1768-4978-BF50-0347D9317C2C}"/>
              </a:ext>
            </a:extLst>
          </p:cNvPr>
          <p:cNvSpPr/>
          <p:nvPr/>
        </p:nvSpPr>
        <p:spPr>
          <a:xfrm>
            <a:off x="0" y="0"/>
            <a:ext cx="5573864" cy="6858000"/>
          </a:xfrm>
          <a:prstGeom prst="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323A5-2252-4B07-B6A5-B712BB8F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C26C75A-067B-4F57-8679-47791948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5" y="4643562"/>
            <a:ext cx="11959424" cy="1325563"/>
          </a:xfrm>
        </p:spPr>
        <p:txBody>
          <a:bodyPr>
            <a:normAutofit fontScale="90000"/>
          </a:bodyPr>
          <a:lstStyle/>
          <a:p>
            <a:r>
              <a:rPr lang="es-419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 Estratégico Institucional </a:t>
            </a:r>
            <a:br>
              <a:rPr lang="es-419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419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2026-2030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5D7B970-2C90-4208-941B-B2AF2CDBB3D8}"/>
              </a:ext>
            </a:extLst>
          </p:cNvPr>
          <p:cNvSpPr txBox="1">
            <a:spLocks/>
          </p:cNvSpPr>
          <p:nvPr/>
        </p:nvSpPr>
        <p:spPr>
          <a:xfrm>
            <a:off x="8748137" y="0"/>
            <a:ext cx="3443864" cy="1293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es-419" sz="6600" dirty="0"/>
              <a:t>3</a:t>
            </a:r>
            <a:r>
              <a:rPr lang="x-none" sz="6600" dirty="0"/>
              <a:t> de </a:t>
            </a:r>
            <a:r>
              <a:rPr lang="es-419" sz="6600" dirty="0"/>
              <a:t>4</a:t>
            </a:r>
            <a:endParaRPr lang="es-BO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9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28EEB-DB00-408C-BBCA-5730563D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Jerarquía del Plan Estratégico Institucional UAGRM 2026-2030</a:t>
            </a:r>
            <a:endParaRPr lang="es-BO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DEBE74B-970C-49C4-8DAA-5154FC9D81DB}"/>
              </a:ext>
            </a:extLst>
          </p:cNvPr>
          <p:cNvGrpSpPr/>
          <p:nvPr/>
        </p:nvGrpSpPr>
        <p:grpSpPr>
          <a:xfrm>
            <a:off x="746059" y="5631084"/>
            <a:ext cx="3667028" cy="871788"/>
            <a:chOff x="402336" y="2681149"/>
            <a:chExt cx="3328416" cy="80271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C0CB4C-490D-4B21-9D93-3A1DBEAE40D1}"/>
                </a:ext>
              </a:extLst>
            </p:cNvPr>
            <p:cNvSpPr/>
            <p:nvPr/>
          </p:nvSpPr>
          <p:spPr>
            <a:xfrm>
              <a:off x="402336" y="2681149"/>
              <a:ext cx="2048256" cy="802716"/>
            </a:xfrm>
            <a:custGeom>
              <a:avLst/>
              <a:gdLst/>
              <a:ahLst/>
              <a:cxnLst/>
              <a:rect l="0" t="0" r="0" b="0"/>
              <a:pathLst>
                <a:path w="2048256" h="802716">
                  <a:moveTo>
                    <a:pt x="0" y="281508"/>
                  </a:moveTo>
                  <a:lnTo>
                    <a:pt x="558034" y="0"/>
                  </a:lnTo>
                  <a:lnTo>
                    <a:pt x="1024128" y="235788"/>
                  </a:lnTo>
                  <a:lnTo>
                    <a:pt x="1490225" y="0"/>
                  </a:lnTo>
                  <a:lnTo>
                    <a:pt x="2048256" y="281508"/>
                  </a:lnTo>
                  <a:lnTo>
                    <a:pt x="1726039" y="445493"/>
                  </a:lnTo>
                  <a:lnTo>
                    <a:pt x="1024128" y="802716"/>
                  </a:lnTo>
                  <a:lnTo>
                    <a:pt x="317726" y="443208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38B39873-534C-4799-AEDA-55E201C0EDB6}"/>
                </a:ext>
              </a:extLst>
            </p:cNvPr>
            <p:cNvSpPr/>
            <p:nvPr/>
          </p:nvSpPr>
          <p:spPr>
            <a:xfrm>
              <a:off x="3621024" y="2907794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DC454C70-30BB-4631-BF10-2A7F04C3AF96}"/>
                </a:ext>
              </a:extLst>
            </p:cNvPr>
            <p:cNvSpPr/>
            <p:nvPr/>
          </p:nvSpPr>
          <p:spPr>
            <a:xfrm>
              <a:off x="402336" y="2681149"/>
              <a:ext cx="3218688" cy="802716"/>
            </a:xfrm>
            <a:custGeom>
              <a:avLst/>
              <a:gdLst/>
              <a:ahLst/>
              <a:cxnLst/>
              <a:rect l="0" t="0" r="0" b="0"/>
              <a:pathLst>
                <a:path w="3218688" h="802716">
                  <a:moveTo>
                    <a:pt x="0" y="281508"/>
                  </a:moveTo>
                  <a:lnTo>
                    <a:pt x="558034" y="0"/>
                  </a:lnTo>
                  <a:lnTo>
                    <a:pt x="1024128" y="235788"/>
                  </a:lnTo>
                  <a:lnTo>
                    <a:pt x="1490221" y="0"/>
                  </a:lnTo>
                  <a:lnTo>
                    <a:pt x="2048256" y="281508"/>
                  </a:lnTo>
                  <a:lnTo>
                    <a:pt x="1024128" y="802716"/>
                  </a:lnTo>
                  <a:close/>
                  <a:moveTo>
                    <a:pt x="2048256" y="281508"/>
                  </a:moveTo>
                  <a:lnTo>
                    <a:pt x="3218688" y="281508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DFF2380F-28B5-49EC-8266-3213DDF00D02}"/>
                </a:ext>
              </a:extLst>
            </p:cNvPr>
            <p:cNvSpPr/>
            <p:nvPr/>
          </p:nvSpPr>
          <p:spPr>
            <a:xfrm>
              <a:off x="3621024" y="2907794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49B469E9-4141-4B42-81E8-8764B8FEDA96}"/>
              </a:ext>
            </a:extLst>
          </p:cNvPr>
          <p:cNvGrpSpPr/>
          <p:nvPr/>
        </p:nvGrpSpPr>
        <p:grpSpPr>
          <a:xfrm>
            <a:off x="1018063" y="3997326"/>
            <a:ext cx="3395024" cy="737459"/>
            <a:chOff x="649224" y="2237902"/>
            <a:chExt cx="3081528" cy="679030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C5F8EB39-D4E6-4D96-82D8-BF547250B1BB}"/>
                </a:ext>
              </a:extLst>
            </p:cNvPr>
            <p:cNvSpPr/>
            <p:nvPr/>
          </p:nvSpPr>
          <p:spPr>
            <a:xfrm>
              <a:off x="649224" y="2237902"/>
              <a:ext cx="1554480" cy="679030"/>
            </a:xfrm>
            <a:custGeom>
              <a:avLst/>
              <a:gdLst/>
              <a:ahLst/>
              <a:cxnLst/>
              <a:rect l="0" t="0" r="0" b="0"/>
              <a:pathLst>
                <a:path w="1554480" h="679030">
                  <a:moveTo>
                    <a:pt x="0" y="285838"/>
                  </a:moveTo>
                  <a:lnTo>
                    <a:pt x="560422" y="2330"/>
                  </a:lnTo>
                  <a:lnTo>
                    <a:pt x="777240" y="107530"/>
                  </a:lnTo>
                  <a:cubicBezTo>
                    <a:pt x="860276" y="66133"/>
                    <a:pt x="923992" y="32339"/>
                    <a:pt x="989453" y="0"/>
                  </a:cubicBezTo>
                  <a:lnTo>
                    <a:pt x="1554480" y="285838"/>
                  </a:lnTo>
                  <a:lnTo>
                    <a:pt x="1243337" y="443241"/>
                  </a:lnTo>
                  <a:lnTo>
                    <a:pt x="777240" y="679030"/>
                  </a:lnTo>
                  <a:lnTo>
                    <a:pt x="311146" y="443241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B9A77A74-8929-44CC-9AB4-396D1E1EA5A0}"/>
                </a:ext>
              </a:extLst>
            </p:cNvPr>
            <p:cNvSpPr/>
            <p:nvPr/>
          </p:nvSpPr>
          <p:spPr>
            <a:xfrm>
              <a:off x="3621024" y="2468877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729EE22C-2BE3-43C4-A1FD-2B980D4D20CC}"/>
                </a:ext>
              </a:extLst>
            </p:cNvPr>
            <p:cNvSpPr/>
            <p:nvPr/>
          </p:nvSpPr>
          <p:spPr>
            <a:xfrm>
              <a:off x="649224" y="2237902"/>
              <a:ext cx="2971800" cy="679030"/>
            </a:xfrm>
            <a:custGeom>
              <a:avLst/>
              <a:gdLst/>
              <a:ahLst/>
              <a:cxnLst/>
              <a:rect l="0" t="0" r="0" b="0"/>
              <a:pathLst>
                <a:path w="2971800" h="679030">
                  <a:moveTo>
                    <a:pt x="0" y="285838"/>
                  </a:moveTo>
                  <a:lnTo>
                    <a:pt x="560422" y="2330"/>
                  </a:lnTo>
                  <a:lnTo>
                    <a:pt x="777240" y="107530"/>
                  </a:lnTo>
                  <a:cubicBezTo>
                    <a:pt x="860276" y="66133"/>
                    <a:pt x="923987" y="32339"/>
                    <a:pt x="989450" y="0"/>
                  </a:cubicBezTo>
                  <a:lnTo>
                    <a:pt x="1554480" y="285838"/>
                  </a:lnTo>
                  <a:lnTo>
                    <a:pt x="777240" y="679030"/>
                  </a:lnTo>
                  <a:close/>
                  <a:moveTo>
                    <a:pt x="1554480" y="285839"/>
                  </a:moveTo>
                  <a:lnTo>
                    <a:pt x="2971800" y="285839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72AF13F6-AC61-4511-AFFD-213CCCD29EC9}"/>
                </a:ext>
              </a:extLst>
            </p:cNvPr>
            <p:cNvSpPr/>
            <p:nvPr/>
          </p:nvSpPr>
          <p:spPr>
            <a:xfrm>
              <a:off x="3621024" y="2468877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A9377802-11B0-41A5-ABF8-DB14327C3D7A}"/>
              </a:ext>
            </a:extLst>
          </p:cNvPr>
          <p:cNvGrpSpPr/>
          <p:nvPr/>
        </p:nvGrpSpPr>
        <p:grpSpPr>
          <a:xfrm>
            <a:off x="1290069" y="3389042"/>
            <a:ext cx="3123018" cy="521368"/>
            <a:chOff x="896112" y="1865376"/>
            <a:chExt cx="2834640" cy="480060"/>
          </a:xfrm>
        </p:grpSpPr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D5B1BF7-58AD-4B72-AFFB-F993F7F9E917}"/>
                </a:ext>
              </a:extLst>
            </p:cNvPr>
            <p:cNvSpPr/>
            <p:nvPr/>
          </p:nvSpPr>
          <p:spPr>
            <a:xfrm>
              <a:off x="896112" y="1865376"/>
              <a:ext cx="1051560" cy="480060"/>
            </a:xfrm>
            <a:custGeom>
              <a:avLst/>
              <a:gdLst/>
              <a:ahLst/>
              <a:cxnLst/>
              <a:rect l="0" t="0" r="0" b="0"/>
              <a:pathLst>
                <a:path w="1051560" h="480060">
                  <a:moveTo>
                    <a:pt x="0" y="219456"/>
                  </a:moveTo>
                  <a:lnTo>
                    <a:pt x="438912" y="0"/>
                  </a:lnTo>
                  <a:lnTo>
                    <a:pt x="530352" y="45720"/>
                  </a:lnTo>
                  <a:lnTo>
                    <a:pt x="620996" y="397"/>
                  </a:lnTo>
                  <a:lnTo>
                    <a:pt x="1051560" y="219456"/>
                  </a:lnTo>
                  <a:cubicBezTo>
                    <a:pt x="929268" y="280425"/>
                    <a:pt x="838972" y="324900"/>
                    <a:pt x="742562" y="372529"/>
                  </a:cubicBezTo>
                  <a:cubicBezTo>
                    <a:pt x="677099" y="404868"/>
                    <a:pt x="613388" y="438662"/>
                    <a:pt x="530352" y="480060"/>
                  </a:cubicBezTo>
                  <a:lnTo>
                    <a:pt x="313534" y="37486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69A74969-EB89-48F2-8F7B-E467D5874ED5}"/>
                </a:ext>
              </a:extLst>
            </p:cNvPr>
            <p:cNvSpPr/>
            <p:nvPr/>
          </p:nvSpPr>
          <p:spPr>
            <a:xfrm>
              <a:off x="3621024" y="2029968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271B19D-7A60-40EE-B387-020C13FA0CAC}"/>
                </a:ext>
              </a:extLst>
            </p:cNvPr>
            <p:cNvSpPr/>
            <p:nvPr/>
          </p:nvSpPr>
          <p:spPr>
            <a:xfrm>
              <a:off x="896112" y="1865376"/>
              <a:ext cx="2724912" cy="480060"/>
            </a:xfrm>
            <a:custGeom>
              <a:avLst/>
              <a:gdLst/>
              <a:ahLst/>
              <a:cxnLst/>
              <a:rect l="0" t="0" r="0" b="0"/>
              <a:pathLst>
                <a:path w="2724912" h="480060">
                  <a:moveTo>
                    <a:pt x="0" y="219456"/>
                  </a:moveTo>
                  <a:lnTo>
                    <a:pt x="438912" y="0"/>
                  </a:lnTo>
                  <a:lnTo>
                    <a:pt x="530352" y="45720"/>
                  </a:lnTo>
                  <a:lnTo>
                    <a:pt x="620996" y="397"/>
                  </a:lnTo>
                  <a:lnTo>
                    <a:pt x="1051560" y="219456"/>
                  </a:lnTo>
                  <a:cubicBezTo>
                    <a:pt x="929266" y="280425"/>
                    <a:pt x="838972" y="324900"/>
                    <a:pt x="742562" y="372529"/>
                  </a:cubicBezTo>
                  <a:cubicBezTo>
                    <a:pt x="677099" y="404868"/>
                    <a:pt x="613388" y="438662"/>
                    <a:pt x="530352" y="480060"/>
                  </a:cubicBezTo>
                  <a:lnTo>
                    <a:pt x="313534" y="374860"/>
                  </a:lnTo>
                  <a:close/>
                  <a:moveTo>
                    <a:pt x="1051560" y="219456"/>
                  </a:moveTo>
                  <a:lnTo>
                    <a:pt x="2724912" y="219456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22429926-BCEB-4645-8A5C-8C8502B4660E}"/>
                </a:ext>
              </a:extLst>
            </p:cNvPr>
            <p:cNvSpPr/>
            <p:nvPr/>
          </p:nvSpPr>
          <p:spPr>
            <a:xfrm>
              <a:off x="3621024" y="2029968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C02C16D2-EB38-40F5-9F1A-6D06530557CD}"/>
              </a:ext>
            </a:extLst>
          </p:cNvPr>
          <p:cNvGrpSpPr/>
          <p:nvPr/>
        </p:nvGrpSpPr>
        <p:grpSpPr>
          <a:xfrm>
            <a:off x="1521182" y="2450328"/>
            <a:ext cx="2901385" cy="824258"/>
            <a:chOff x="1097280" y="1152144"/>
            <a:chExt cx="2633472" cy="758952"/>
          </a:xfrm>
        </p:grpSpPr>
        <p:sp>
          <p:nvSpPr>
            <p:cNvPr id="20" name="Rounded Rectangle 16">
              <a:extLst>
                <a:ext uri="{FF2B5EF4-FFF2-40B4-BE49-F238E27FC236}">
                  <a16:creationId xmlns:a16="http://schemas.microsoft.com/office/drawing/2014/main" id="{E5F36E6F-ED1C-41A0-8C13-4589FB821DB8}"/>
                </a:ext>
              </a:extLst>
            </p:cNvPr>
            <p:cNvSpPr/>
            <p:nvPr/>
          </p:nvSpPr>
          <p:spPr>
            <a:xfrm>
              <a:off x="1097280" y="1152144"/>
              <a:ext cx="658368" cy="758952"/>
            </a:xfrm>
            <a:custGeom>
              <a:avLst/>
              <a:gdLst/>
              <a:ahLst/>
              <a:cxnLst/>
              <a:rect l="0" t="0" r="0" b="0"/>
              <a:pathLst>
                <a:path w="658368" h="758952">
                  <a:moveTo>
                    <a:pt x="0" y="589788"/>
                  </a:moveTo>
                  <a:lnTo>
                    <a:pt x="329184" y="0"/>
                  </a:lnTo>
                  <a:lnTo>
                    <a:pt x="658368" y="589788"/>
                  </a:lnTo>
                  <a:lnTo>
                    <a:pt x="419828" y="713629"/>
                  </a:lnTo>
                  <a:lnTo>
                    <a:pt x="329184" y="758952"/>
                  </a:lnTo>
                  <a:lnTo>
                    <a:pt x="237744" y="713232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BB72EB8D-919D-46D0-A855-20800986ADFF}"/>
                </a:ext>
              </a:extLst>
            </p:cNvPr>
            <p:cNvSpPr/>
            <p:nvPr/>
          </p:nvSpPr>
          <p:spPr>
            <a:xfrm>
              <a:off x="3621024" y="1591056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DBDD239A-1427-4AE0-8ECB-FCCDF31F3AAE}"/>
                </a:ext>
              </a:extLst>
            </p:cNvPr>
            <p:cNvSpPr/>
            <p:nvPr/>
          </p:nvSpPr>
          <p:spPr>
            <a:xfrm>
              <a:off x="1097280" y="1152144"/>
              <a:ext cx="2532888" cy="758952"/>
            </a:xfrm>
            <a:custGeom>
              <a:avLst/>
              <a:gdLst/>
              <a:ahLst/>
              <a:cxnLst/>
              <a:rect l="0" t="0" r="0" b="0"/>
              <a:pathLst>
                <a:path w="2532888" h="758952">
                  <a:moveTo>
                    <a:pt x="0" y="589788"/>
                  </a:moveTo>
                  <a:lnTo>
                    <a:pt x="329184" y="0"/>
                  </a:lnTo>
                  <a:lnTo>
                    <a:pt x="658368" y="589788"/>
                  </a:lnTo>
                  <a:lnTo>
                    <a:pt x="419828" y="713629"/>
                  </a:lnTo>
                  <a:lnTo>
                    <a:pt x="329184" y="758952"/>
                  </a:lnTo>
                  <a:lnTo>
                    <a:pt x="237744" y="713232"/>
                  </a:lnTo>
                  <a:close/>
                  <a:moveTo>
                    <a:pt x="603504" y="493776"/>
                  </a:moveTo>
                  <a:lnTo>
                    <a:pt x="2532888" y="493776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FDAAA33C-2EAE-48AA-B094-CF5BD31C7AB4}"/>
                </a:ext>
              </a:extLst>
            </p:cNvPr>
            <p:cNvSpPr/>
            <p:nvPr/>
          </p:nvSpPr>
          <p:spPr>
            <a:xfrm>
              <a:off x="3621024" y="1591056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5" name="TextBox 22">
            <a:extLst>
              <a:ext uri="{FF2B5EF4-FFF2-40B4-BE49-F238E27FC236}">
                <a16:creationId xmlns:a16="http://schemas.microsoft.com/office/drawing/2014/main" id="{7AAA98B8-0543-441E-BFE2-2AB93A1D6DD6}"/>
              </a:ext>
            </a:extLst>
          </p:cNvPr>
          <p:cNvSpPr txBox="1"/>
          <p:nvPr/>
        </p:nvSpPr>
        <p:spPr>
          <a:xfrm>
            <a:off x="5143578" y="5363541"/>
            <a:ext cx="6577584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6000" b="1" dirty="0">
                <a:solidFill>
                  <a:srgbClr val="46432D"/>
                </a:solidFill>
                <a:latin typeface="Roboto"/>
              </a:rPr>
              <a:t>59</a:t>
            </a:r>
            <a:r>
              <a:rPr lang="es-CO" sz="1400" b="0" dirty="0">
                <a:solidFill>
                  <a:srgbClr val="46432D"/>
                </a:solidFill>
                <a:latin typeface="Roboto"/>
              </a:rPr>
              <a:t> </a:t>
            </a:r>
            <a:r>
              <a:rPr lang="es-CO" sz="1400" dirty="0">
                <a:solidFill>
                  <a:srgbClr val="46432D"/>
                </a:solidFill>
                <a:latin typeface="Roboto"/>
              </a:rPr>
              <a:t>I</a:t>
            </a:r>
            <a:r>
              <a:rPr lang="es-CO" sz="1400" b="0" dirty="0">
                <a:solidFill>
                  <a:srgbClr val="46432D"/>
                </a:solidFill>
                <a:latin typeface="Roboto"/>
              </a:rPr>
              <a:t>ndicadores para medirse</a:t>
            </a:r>
            <a:endParaRPr sz="1400" b="0" dirty="0">
              <a:solidFill>
                <a:srgbClr val="46432D"/>
              </a:solidFill>
              <a:latin typeface="Roboto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C970BD60-E6E7-4618-B28C-B196D4F61ECA}"/>
              </a:ext>
            </a:extLst>
          </p:cNvPr>
          <p:cNvSpPr txBox="1"/>
          <p:nvPr/>
        </p:nvSpPr>
        <p:spPr>
          <a:xfrm>
            <a:off x="5473517" y="3255818"/>
            <a:ext cx="702034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424736"/>
                </a:solidFill>
                <a:latin typeface="Roboto"/>
              </a:rPr>
              <a:t>13</a:t>
            </a:r>
            <a:r>
              <a:rPr lang="es-419" sz="1400" b="0" dirty="0">
                <a:solidFill>
                  <a:srgbClr val="374840"/>
                </a:solidFill>
                <a:latin typeface="Roboto"/>
              </a:rPr>
              <a:t> Políticas que guían las acciones estratégicas</a:t>
            </a:r>
            <a:endParaRPr sz="1400" b="0" dirty="0">
              <a:solidFill>
                <a:srgbClr val="424736"/>
              </a:solidFill>
              <a:latin typeface="Roboto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E987783E-6C52-4667-AA94-D28127AF44D0}"/>
              </a:ext>
            </a:extLst>
          </p:cNvPr>
          <p:cNvSpPr txBox="1"/>
          <p:nvPr/>
        </p:nvSpPr>
        <p:spPr>
          <a:xfrm>
            <a:off x="5473517" y="3954472"/>
            <a:ext cx="612038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374840"/>
                </a:solidFill>
                <a:latin typeface="Roboto"/>
              </a:rPr>
              <a:t>17</a:t>
            </a:r>
            <a:r>
              <a:rPr sz="1400" b="0" dirty="0">
                <a:solidFill>
                  <a:srgbClr val="374840"/>
                </a:solidFill>
                <a:latin typeface="Roboto"/>
              </a:rPr>
              <a:t> </a:t>
            </a:r>
            <a:r>
              <a:rPr lang="es-BO" sz="1400" dirty="0">
                <a:solidFill>
                  <a:srgbClr val="424736"/>
                </a:solidFill>
                <a:latin typeface="Roboto"/>
              </a:rPr>
              <a:t>O</a:t>
            </a:r>
            <a:r>
              <a:rPr lang="es-BO" sz="1400" b="0" dirty="0">
                <a:solidFill>
                  <a:srgbClr val="424736"/>
                </a:solidFill>
                <a:latin typeface="Roboto"/>
              </a:rPr>
              <a:t>bjetivos estratégicos</a:t>
            </a:r>
            <a:endParaRPr sz="1400" b="0" dirty="0">
              <a:solidFill>
                <a:srgbClr val="374840"/>
              </a:solidFill>
              <a:latin typeface="Roboto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BB435DEF-6C79-46E1-A6C4-497F6BDCF01B}"/>
              </a:ext>
            </a:extLst>
          </p:cNvPr>
          <p:cNvSpPr txBox="1"/>
          <p:nvPr/>
        </p:nvSpPr>
        <p:spPr>
          <a:xfrm>
            <a:off x="5628794" y="2579268"/>
            <a:ext cx="1835439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3A4455"/>
                </a:solidFill>
                <a:latin typeface="Roboto"/>
              </a:rPr>
              <a:t>4</a:t>
            </a:r>
            <a:r>
              <a:rPr sz="3200" b="1" dirty="0">
                <a:solidFill>
                  <a:srgbClr val="3A4455"/>
                </a:solidFill>
                <a:latin typeface="Roboto"/>
              </a:rPr>
              <a:t> </a:t>
            </a:r>
            <a:r>
              <a:rPr lang="es-419" sz="1400" dirty="0">
                <a:solidFill>
                  <a:srgbClr val="3A4455"/>
                </a:solidFill>
                <a:latin typeface="Roboto"/>
              </a:rPr>
              <a:t>Á</a:t>
            </a:r>
            <a:r>
              <a:rPr sz="1400" b="0" dirty="0" err="1">
                <a:solidFill>
                  <a:srgbClr val="3A4455"/>
                </a:solidFill>
                <a:latin typeface="Roboto"/>
              </a:rPr>
              <a:t>reas</a:t>
            </a:r>
            <a:r>
              <a:rPr sz="1400" b="0" dirty="0">
                <a:solidFill>
                  <a:srgbClr val="3A4455"/>
                </a:solidFill>
                <a:latin typeface="Roboto"/>
              </a:rPr>
              <a:t> </a:t>
            </a:r>
            <a:r>
              <a:rPr sz="1400" b="0" dirty="0" err="1">
                <a:solidFill>
                  <a:srgbClr val="3A4455"/>
                </a:solidFill>
                <a:latin typeface="Roboto"/>
              </a:rPr>
              <a:t>estratégic</a:t>
            </a:r>
            <a:r>
              <a:rPr lang="es-CO" sz="1400" b="0" dirty="0">
                <a:solidFill>
                  <a:srgbClr val="3A4455"/>
                </a:solidFill>
                <a:latin typeface="Roboto"/>
              </a:rPr>
              <a:t>a</a:t>
            </a:r>
            <a:r>
              <a:rPr lang="es-CO" sz="1400" dirty="0">
                <a:solidFill>
                  <a:srgbClr val="3A4455"/>
                </a:solidFill>
                <a:latin typeface="Roboto"/>
              </a:rPr>
              <a:t>s</a:t>
            </a:r>
            <a:endParaRPr sz="1400" b="0" dirty="0">
              <a:solidFill>
                <a:srgbClr val="3A4455"/>
              </a:solidFill>
              <a:latin typeface="Roboto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D572D63-32F1-464B-8171-780D1BA8964B}"/>
              </a:ext>
            </a:extLst>
          </p:cNvPr>
          <p:cNvGrpSpPr/>
          <p:nvPr/>
        </p:nvGrpSpPr>
        <p:grpSpPr>
          <a:xfrm>
            <a:off x="8089063" y="1874444"/>
            <a:ext cx="3546138" cy="1130304"/>
            <a:chOff x="334370" y="1869743"/>
            <a:chExt cx="9901452" cy="4455994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3C6FDA40-7E7A-495C-AFE8-9E8D6F2956AB}"/>
                </a:ext>
              </a:extLst>
            </p:cNvPr>
            <p:cNvSpPr/>
            <p:nvPr/>
          </p:nvSpPr>
          <p:spPr>
            <a:xfrm>
              <a:off x="334370" y="1869743"/>
              <a:ext cx="5943600" cy="4455994"/>
            </a:xfrm>
            <a:prstGeom prst="rect">
              <a:avLst/>
            </a:prstGeom>
            <a:solidFill>
              <a:srgbClr val="9CF6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200" b="1" dirty="0">
                  <a:solidFill>
                    <a:schemeClr val="tx1"/>
                  </a:solidFill>
                </a:rPr>
                <a:t>Formación</a:t>
              </a:r>
              <a:r>
                <a:rPr lang="x-none" sz="700" b="1" dirty="0">
                  <a:solidFill>
                    <a:schemeClr val="tx1"/>
                  </a:solidFill>
                </a:rPr>
                <a:t> profesional de grado y postgrado</a:t>
              </a:r>
              <a:endParaRPr lang="es-BO" sz="700" dirty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DC7B55E-1DAA-4850-8EE7-6E00460A664F}"/>
                </a:ext>
              </a:extLst>
            </p:cNvPr>
            <p:cNvSpPr/>
            <p:nvPr/>
          </p:nvSpPr>
          <p:spPr>
            <a:xfrm>
              <a:off x="6277970" y="1869743"/>
              <a:ext cx="1978926" cy="3336878"/>
            </a:xfrm>
            <a:prstGeom prst="rect">
              <a:avLst/>
            </a:prstGeom>
            <a:solidFill>
              <a:srgbClr val="FFEE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050" b="1" dirty="0">
                  <a:solidFill>
                    <a:schemeClr val="tx1"/>
                  </a:solidFill>
                </a:rPr>
                <a:t>Investigación</a:t>
              </a:r>
              <a:r>
                <a:rPr lang="x-none" sz="700" b="1" dirty="0">
                  <a:solidFill>
                    <a:schemeClr val="tx1"/>
                  </a:solidFill>
                </a:rPr>
                <a:t>, ciencia y tecnología e innovación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F785D78-EA48-4ACD-9BFA-6B230D37735D}"/>
                </a:ext>
              </a:extLst>
            </p:cNvPr>
            <p:cNvSpPr/>
            <p:nvPr/>
          </p:nvSpPr>
          <p:spPr>
            <a:xfrm>
              <a:off x="8256896" y="1869743"/>
              <a:ext cx="1978926" cy="3336878"/>
            </a:xfrm>
            <a:prstGeom prst="rect">
              <a:avLst/>
            </a:prstGeom>
            <a:solidFill>
              <a:srgbClr val="E3A3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700" b="1" dirty="0">
                  <a:solidFill>
                    <a:schemeClr val="tx1"/>
                  </a:solidFill>
                </a:rPr>
                <a:t>Interacción social y </a:t>
              </a:r>
              <a:r>
                <a:rPr lang="x-none" sz="1000" b="1" dirty="0">
                  <a:solidFill>
                    <a:schemeClr val="tx1"/>
                  </a:solidFill>
                </a:rPr>
                <a:t>extensión</a:t>
              </a:r>
              <a:r>
                <a:rPr lang="x-none" sz="700" b="1" dirty="0">
                  <a:solidFill>
                    <a:schemeClr val="tx1"/>
                  </a:solidFill>
                </a:rPr>
                <a:t> universitaria</a:t>
              </a:r>
              <a:endParaRPr lang="es-BO" sz="700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7996F6DC-FC3D-41EB-9538-9F78C6DCF18F}"/>
                </a:ext>
              </a:extLst>
            </p:cNvPr>
            <p:cNvSpPr/>
            <p:nvPr/>
          </p:nvSpPr>
          <p:spPr>
            <a:xfrm>
              <a:off x="6277970" y="5216856"/>
              <a:ext cx="3957852" cy="1108881"/>
            </a:xfrm>
            <a:prstGeom prst="rect">
              <a:avLst/>
            </a:prstGeom>
            <a:solidFill>
              <a:srgbClr val="ADF7B6"/>
            </a:solidFill>
            <a:ln>
              <a:solidFill>
                <a:srgbClr val="209E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x-none" sz="1100" b="1" dirty="0">
                  <a:solidFill>
                    <a:schemeClr val="tx1"/>
                  </a:solidFill>
                </a:rPr>
                <a:t>Gestión</a:t>
              </a:r>
              <a:r>
                <a:rPr lang="x-none" sz="700" b="1" dirty="0">
                  <a:solidFill>
                    <a:schemeClr val="tx1"/>
                  </a:solidFill>
                </a:rPr>
                <a:t> institucional</a:t>
              </a:r>
            </a:p>
            <a:p>
              <a:pPr lvl="1"/>
              <a:r>
                <a:rPr lang="x-none" sz="700" b="1" dirty="0">
                  <a:solidFill>
                    <a:schemeClr val="tx1"/>
                  </a:solidFill>
                </a:rPr>
                <a:t> de calidad</a:t>
              </a:r>
              <a:endParaRPr lang="es-BO" sz="700" dirty="0"/>
            </a:p>
          </p:txBody>
        </p:sp>
      </p:grpSp>
      <p:sp>
        <p:nvSpPr>
          <p:cNvPr id="34" name="Abrir llave 33">
            <a:extLst>
              <a:ext uri="{FF2B5EF4-FFF2-40B4-BE49-F238E27FC236}">
                <a16:creationId xmlns:a16="http://schemas.microsoft.com/office/drawing/2014/main" id="{7DD9081D-9126-48E9-A840-7CB51DD75718}"/>
              </a:ext>
            </a:extLst>
          </p:cNvPr>
          <p:cNvSpPr/>
          <p:nvPr/>
        </p:nvSpPr>
        <p:spPr>
          <a:xfrm>
            <a:off x="7825563" y="1749056"/>
            <a:ext cx="223284" cy="1506762"/>
          </a:xfrm>
          <a:prstGeom prst="leftBrace">
            <a:avLst>
              <a:gd name="adj1" fmla="val 8333"/>
              <a:gd name="adj2" fmla="val 8048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B0B21C2E-3A8E-40CC-943B-9C766C833FC6}"/>
              </a:ext>
            </a:extLst>
          </p:cNvPr>
          <p:cNvGrpSpPr/>
          <p:nvPr/>
        </p:nvGrpSpPr>
        <p:grpSpPr>
          <a:xfrm>
            <a:off x="989689" y="4814408"/>
            <a:ext cx="3481993" cy="737459"/>
            <a:chOff x="649224" y="2237902"/>
            <a:chExt cx="3081528" cy="679030"/>
          </a:xfrm>
          <a:solidFill>
            <a:srgbClr val="00B0F0"/>
          </a:solidFill>
        </p:grpSpPr>
        <p:sp>
          <p:nvSpPr>
            <p:cNvPr id="36" name="Rounded Rectangle 6">
              <a:extLst>
                <a:ext uri="{FF2B5EF4-FFF2-40B4-BE49-F238E27FC236}">
                  <a16:creationId xmlns:a16="http://schemas.microsoft.com/office/drawing/2014/main" id="{308E8371-E8E6-4881-ABE1-9CC778F7AC10}"/>
                </a:ext>
              </a:extLst>
            </p:cNvPr>
            <p:cNvSpPr/>
            <p:nvPr/>
          </p:nvSpPr>
          <p:spPr>
            <a:xfrm>
              <a:off x="649224" y="2237902"/>
              <a:ext cx="1554480" cy="679030"/>
            </a:xfrm>
            <a:custGeom>
              <a:avLst/>
              <a:gdLst/>
              <a:ahLst/>
              <a:cxnLst/>
              <a:rect l="0" t="0" r="0" b="0"/>
              <a:pathLst>
                <a:path w="1554480" h="679030">
                  <a:moveTo>
                    <a:pt x="0" y="285838"/>
                  </a:moveTo>
                  <a:lnTo>
                    <a:pt x="560422" y="2330"/>
                  </a:lnTo>
                  <a:lnTo>
                    <a:pt x="777240" y="107530"/>
                  </a:lnTo>
                  <a:cubicBezTo>
                    <a:pt x="860276" y="66133"/>
                    <a:pt x="923992" y="32339"/>
                    <a:pt x="989453" y="0"/>
                  </a:cubicBezTo>
                  <a:lnTo>
                    <a:pt x="1554480" y="285838"/>
                  </a:lnTo>
                  <a:lnTo>
                    <a:pt x="1243337" y="443241"/>
                  </a:lnTo>
                  <a:lnTo>
                    <a:pt x="777240" y="679030"/>
                  </a:lnTo>
                  <a:lnTo>
                    <a:pt x="311146" y="4432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7" name="Rounded Rectangle 7">
              <a:extLst>
                <a:ext uri="{FF2B5EF4-FFF2-40B4-BE49-F238E27FC236}">
                  <a16:creationId xmlns:a16="http://schemas.microsoft.com/office/drawing/2014/main" id="{AB9E1A24-18F5-43F9-8348-6B1B8AA7301C}"/>
                </a:ext>
              </a:extLst>
            </p:cNvPr>
            <p:cNvSpPr/>
            <p:nvPr/>
          </p:nvSpPr>
          <p:spPr>
            <a:xfrm>
              <a:off x="3621024" y="2468877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8" name="Rounded Rectangle 8">
              <a:extLst>
                <a:ext uri="{FF2B5EF4-FFF2-40B4-BE49-F238E27FC236}">
                  <a16:creationId xmlns:a16="http://schemas.microsoft.com/office/drawing/2014/main" id="{B8A92CEB-5945-47F6-A6A3-CF2A832C88AA}"/>
                </a:ext>
              </a:extLst>
            </p:cNvPr>
            <p:cNvSpPr/>
            <p:nvPr/>
          </p:nvSpPr>
          <p:spPr>
            <a:xfrm>
              <a:off x="649224" y="2237902"/>
              <a:ext cx="2971800" cy="679030"/>
            </a:xfrm>
            <a:custGeom>
              <a:avLst/>
              <a:gdLst/>
              <a:ahLst/>
              <a:cxnLst/>
              <a:rect l="0" t="0" r="0" b="0"/>
              <a:pathLst>
                <a:path w="2971800" h="679030">
                  <a:moveTo>
                    <a:pt x="0" y="285838"/>
                  </a:moveTo>
                  <a:lnTo>
                    <a:pt x="560422" y="2330"/>
                  </a:lnTo>
                  <a:lnTo>
                    <a:pt x="777240" y="107530"/>
                  </a:lnTo>
                  <a:cubicBezTo>
                    <a:pt x="860276" y="66133"/>
                    <a:pt x="923987" y="32339"/>
                    <a:pt x="989450" y="0"/>
                  </a:cubicBezTo>
                  <a:lnTo>
                    <a:pt x="1554480" y="285838"/>
                  </a:lnTo>
                  <a:lnTo>
                    <a:pt x="777240" y="679030"/>
                  </a:lnTo>
                  <a:close/>
                  <a:moveTo>
                    <a:pt x="1554480" y="285839"/>
                  </a:moveTo>
                  <a:lnTo>
                    <a:pt x="2971800" y="285839"/>
                  </a:lnTo>
                </a:path>
              </a:pathLst>
            </a:custGeom>
            <a:grp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9" name="Rounded Rectangle 9">
              <a:extLst>
                <a:ext uri="{FF2B5EF4-FFF2-40B4-BE49-F238E27FC236}">
                  <a16:creationId xmlns:a16="http://schemas.microsoft.com/office/drawing/2014/main" id="{4F3B7955-81C5-4291-8AA9-12FC73607A00}"/>
                </a:ext>
              </a:extLst>
            </p:cNvPr>
            <p:cNvSpPr/>
            <p:nvPr/>
          </p:nvSpPr>
          <p:spPr>
            <a:xfrm>
              <a:off x="3621024" y="2468877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grp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0" name="TextBox 24">
            <a:extLst>
              <a:ext uri="{FF2B5EF4-FFF2-40B4-BE49-F238E27FC236}">
                <a16:creationId xmlns:a16="http://schemas.microsoft.com/office/drawing/2014/main" id="{5C8234E0-6883-45CC-8A28-289140F3D444}"/>
              </a:ext>
            </a:extLst>
          </p:cNvPr>
          <p:cNvSpPr txBox="1"/>
          <p:nvPr/>
        </p:nvSpPr>
        <p:spPr>
          <a:xfrm>
            <a:off x="5473517" y="4734785"/>
            <a:ext cx="612038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374840"/>
                </a:solidFill>
                <a:latin typeface="Roboto"/>
              </a:rPr>
              <a:t>31</a:t>
            </a:r>
            <a:r>
              <a:rPr sz="1400" b="0" dirty="0">
                <a:solidFill>
                  <a:srgbClr val="374840"/>
                </a:solidFill>
                <a:latin typeface="Roboto"/>
              </a:rPr>
              <a:t> </a:t>
            </a:r>
            <a:r>
              <a:rPr lang="es-BO" sz="1400" dirty="0">
                <a:solidFill>
                  <a:srgbClr val="424736"/>
                </a:solidFill>
                <a:latin typeface="Roboto"/>
              </a:rPr>
              <a:t>A</a:t>
            </a:r>
            <a:r>
              <a:rPr lang="es-BO" sz="1400" b="0" dirty="0">
                <a:solidFill>
                  <a:srgbClr val="424736"/>
                </a:solidFill>
                <a:latin typeface="Roboto"/>
              </a:rPr>
              <a:t>cciones estratégicas</a:t>
            </a:r>
            <a:endParaRPr sz="1400" b="0" dirty="0">
              <a:solidFill>
                <a:srgbClr val="37484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5574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05E3-5061-41E3-942E-11621482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4F9560-4797-4BE5-9E92-69633CE077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626086-C1F4-479B-9B33-9D80A789C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711"/>
            <a:ext cx="12192000" cy="668604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C387CC-2419-4CAB-A59C-5DFBD3C3D066}"/>
              </a:ext>
            </a:extLst>
          </p:cNvPr>
          <p:cNvSpPr txBox="1"/>
          <p:nvPr/>
        </p:nvSpPr>
        <p:spPr>
          <a:xfrm>
            <a:off x="1017769" y="-53699"/>
            <a:ext cx="1043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/>
              <a:t>ÁREA ESTRATÉGICA 1 - GESTIÓN LA FORMACIÓN PROFESIONAL DE GRADO Y POSTGRADO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197512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05E3-5061-41E3-942E-11621482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4F9560-4797-4BE5-9E92-69633CE077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33F842-BBAE-43E1-9010-4C213175A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294"/>
            <a:ext cx="12192000" cy="43258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FB4ACA9-303D-4439-AFBC-C195C7D96B60}"/>
              </a:ext>
            </a:extLst>
          </p:cNvPr>
          <p:cNvSpPr txBox="1"/>
          <p:nvPr/>
        </p:nvSpPr>
        <p:spPr>
          <a:xfrm>
            <a:off x="946207" y="542497"/>
            <a:ext cx="1043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/>
              <a:t>ÁREA ESTRATÉGICA 2 - GESTIÓN LA INVESTIGACIÓN, CIENCIA, TECNOLOGÍA E INNOVACIÓN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3080827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05E3-5061-41E3-942E-11621482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4F9560-4797-4BE5-9E92-69633CE077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49D669-F3D8-4FCD-9717-D83101C7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563"/>
            <a:ext cx="12192000" cy="398869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AB00915-0D88-4188-8160-D4977F2FD0D3}"/>
              </a:ext>
            </a:extLst>
          </p:cNvPr>
          <p:cNvSpPr txBox="1"/>
          <p:nvPr/>
        </p:nvSpPr>
        <p:spPr>
          <a:xfrm>
            <a:off x="946207" y="542497"/>
            <a:ext cx="1043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/>
              <a:t>ÁREA ESTRATÉGICA 3 - GESTIÓN DE LA INTERACCIÓN SOCIAL Y EXTENSIÓN UNIVERSITARIA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1386160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C05E3-5061-41E3-942E-11621482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4F9560-4797-4BE5-9E92-69633CE077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57BD87-21EA-46BF-90D4-B04ED1AEB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401"/>
            <a:ext cx="12192000" cy="59173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C6E77E-05C0-460A-A311-9D8E8548C6A4}"/>
              </a:ext>
            </a:extLst>
          </p:cNvPr>
          <p:cNvSpPr txBox="1"/>
          <p:nvPr/>
        </p:nvSpPr>
        <p:spPr>
          <a:xfrm>
            <a:off x="946207" y="262671"/>
            <a:ext cx="1043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000" b="1" dirty="0"/>
              <a:t>ÁREA ESTRATÉGICA 4 - GESTIÓN INSTITUCIONAL DE CALIDAD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728713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>
            <a:off x="5730948" y="0"/>
            <a:ext cx="6461051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A3FCBC-1768-4978-BF50-0347D9317C2C}"/>
              </a:ext>
            </a:extLst>
          </p:cNvPr>
          <p:cNvSpPr/>
          <p:nvPr/>
        </p:nvSpPr>
        <p:spPr>
          <a:xfrm>
            <a:off x="0" y="0"/>
            <a:ext cx="5573864" cy="6858000"/>
          </a:xfrm>
          <a:prstGeom prst="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323A5-2252-4B07-B6A5-B712BB8F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C26C75A-067B-4F57-8679-47791948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17" y="3983603"/>
            <a:ext cx="11267661" cy="2247915"/>
          </a:xfrm>
        </p:spPr>
        <p:txBody>
          <a:bodyPr>
            <a:noAutofit/>
          </a:bodyPr>
          <a:lstStyle/>
          <a:p>
            <a:r>
              <a:rPr lang="x-none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  <a:endParaRPr lang="es-BO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28EEB-DB00-408C-BBCA-5730563D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Jerarquía del Plan Estratégico Institucional UAGRM</a:t>
            </a:r>
            <a:endParaRPr lang="es-BO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DEBE74B-970C-49C4-8DAA-5154FC9D81DB}"/>
              </a:ext>
            </a:extLst>
          </p:cNvPr>
          <p:cNvGrpSpPr/>
          <p:nvPr/>
        </p:nvGrpSpPr>
        <p:grpSpPr>
          <a:xfrm>
            <a:off x="755539" y="4798997"/>
            <a:ext cx="3667028" cy="871788"/>
            <a:chOff x="402336" y="2681149"/>
            <a:chExt cx="3328416" cy="802716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C0CB4C-490D-4B21-9D93-3A1DBEAE40D1}"/>
                </a:ext>
              </a:extLst>
            </p:cNvPr>
            <p:cNvSpPr/>
            <p:nvPr/>
          </p:nvSpPr>
          <p:spPr>
            <a:xfrm>
              <a:off x="402336" y="2681149"/>
              <a:ext cx="2048256" cy="802716"/>
            </a:xfrm>
            <a:custGeom>
              <a:avLst/>
              <a:gdLst/>
              <a:ahLst/>
              <a:cxnLst/>
              <a:rect l="0" t="0" r="0" b="0"/>
              <a:pathLst>
                <a:path w="2048256" h="802716">
                  <a:moveTo>
                    <a:pt x="0" y="281508"/>
                  </a:moveTo>
                  <a:lnTo>
                    <a:pt x="558034" y="0"/>
                  </a:lnTo>
                  <a:lnTo>
                    <a:pt x="1024128" y="235788"/>
                  </a:lnTo>
                  <a:lnTo>
                    <a:pt x="1490225" y="0"/>
                  </a:lnTo>
                  <a:lnTo>
                    <a:pt x="2048256" y="281508"/>
                  </a:lnTo>
                  <a:lnTo>
                    <a:pt x="1726039" y="445493"/>
                  </a:lnTo>
                  <a:lnTo>
                    <a:pt x="1024128" y="802716"/>
                  </a:lnTo>
                  <a:lnTo>
                    <a:pt x="317726" y="443208"/>
                  </a:ln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38B39873-534C-4799-AEDA-55E201C0EDB6}"/>
                </a:ext>
              </a:extLst>
            </p:cNvPr>
            <p:cNvSpPr/>
            <p:nvPr/>
          </p:nvSpPr>
          <p:spPr>
            <a:xfrm>
              <a:off x="3621024" y="2907794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4E88E7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DC454C70-30BB-4631-BF10-2A7F04C3AF96}"/>
                </a:ext>
              </a:extLst>
            </p:cNvPr>
            <p:cNvSpPr/>
            <p:nvPr/>
          </p:nvSpPr>
          <p:spPr>
            <a:xfrm>
              <a:off x="402336" y="2681149"/>
              <a:ext cx="3218688" cy="802716"/>
            </a:xfrm>
            <a:custGeom>
              <a:avLst/>
              <a:gdLst/>
              <a:ahLst/>
              <a:cxnLst/>
              <a:rect l="0" t="0" r="0" b="0"/>
              <a:pathLst>
                <a:path w="3218688" h="802716">
                  <a:moveTo>
                    <a:pt x="0" y="281508"/>
                  </a:moveTo>
                  <a:lnTo>
                    <a:pt x="558034" y="0"/>
                  </a:lnTo>
                  <a:lnTo>
                    <a:pt x="1024128" y="235788"/>
                  </a:lnTo>
                  <a:lnTo>
                    <a:pt x="1490221" y="0"/>
                  </a:lnTo>
                  <a:lnTo>
                    <a:pt x="2048256" y="281508"/>
                  </a:lnTo>
                  <a:lnTo>
                    <a:pt x="1024128" y="802716"/>
                  </a:lnTo>
                  <a:close/>
                  <a:moveTo>
                    <a:pt x="2048256" y="281508"/>
                  </a:moveTo>
                  <a:lnTo>
                    <a:pt x="3218688" y="281508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DFF2380F-28B5-49EC-8266-3213DDF00D02}"/>
                </a:ext>
              </a:extLst>
            </p:cNvPr>
            <p:cNvSpPr/>
            <p:nvPr/>
          </p:nvSpPr>
          <p:spPr>
            <a:xfrm>
              <a:off x="3621024" y="2907794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49B469E9-4141-4B42-81E8-8764B8FEDA96}"/>
              </a:ext>
            </a:extLst>
          </p:cNvPr>
          <p:cNvGrpSpPr/>
          <p:nvPr/>
        </p:nvGrpSpPr>
        <p:grpSpPr>
          <a:xfrm>
            <a:off x="1018063" y="3997326"/>
            <a:ext cx="3395024" cy="737459"/>
            <a:chOff x="649224" y="2237902"/>
            <a:chExt cx="3081528" cy="679030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C5F8EB39-D4E6-4D96-82D8-BF547250B1BB}"/>
                </a:ext>
              </a:extLst>
            </p:cNvPr>
            <p:cNvSpPr/>
            <p:nvPr/>
          </p:nvSpPr>
          <p:spPr>
            <a:xfrm>
              <a:off x="649224" y="2237902"/>
              <a:ext cx="1554480" cy="679030"/>
            </a:xfrm>
            <a:custGeom>
              <a:avLst/>
              <a:gdLst/>
              <a:ahLst/>
              <a:cxnLst/>
              <a:rect l="0" t="0" r="0" b="0"/>
              <a:pathLst>
                <a:path w="1554480" h="679030">
                  <a:moveTo>
                    <a:pt x="0" y="285838"/>
                  </a:moveTo>
                  <a:lnTo>
                    <a:pt x="560422" y="2330"/>
                  </a:lnTo>
                  <a:lnTo>
                    <a:pt x="777240" y="107530"/>
                  </a:lnTo>
                  <a:cubicBezTo>
                    <a:pt x="860276" y="66133"/>
                    <a:pt x="923992" y="32339"/>
                    <a:pt x="989453" y="0"/>
                  </a:cubicBezTo>
                  <a:lnTo>
                    <a:pt x="1554480" y="285838"/>
                  </a:lnTo>
                  <a:lnTo>
                    <a:pt x="1243337" y="443241"/>
                  </a:lnTo>
                  <a:lnTo>
                    <a:pt x="777240" y="679030"/>
                  </a:lnTo>
                  <a:lnTo>
                    <a:pt x="311146" y="443241"/>
                  </a:ln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ounded Rectangle 7">
              <a:extLst>
                <a:ext uri="{FF2B5EF4-FFF2-40B4-BE49-F238E27FC236}">
                  <a16:creationId xmlns:a16="http://schemas.microsoft.com/office/drawing/2014/main" id="{B9A77A74-8929-44CC-9AB4-396D1E1EA5A0}"/>
                </a:ext>
              </a:extLst>
            </p:cNvPr>
            <p:cNvSpPr/>
            <p:nvPr/>
          </p:nvSpPr>
          <p:spPr>
            <a:xfrm>
              <a:off x="3621024" y="2468877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3CC583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729EE22C-2BE3-43C4-A1FD-2B980D4D20CC}"/>
                </a:ext>
              </a:extLst>
            </p:cNvPr>
            <p:cNvSpPr/>
            <p:nvPr/>
          </p:nvSpPr>
          <p:spPr>
            <a:xfrm>
              <a:off x="649224" y="2237902"/>
              <a:ext cx="2971800" cy="679030"/>
            </a:xfrm>
            <a:custGeom>
              <a:avLst/>
              <a:gdLst/>
              <a:ahLst/>
              <a:cxnLst/>
              <a:rect l="0" t="0" r="0" b="0"/>
              <a:pathLst>
                <a:path w="2971800" h="679030">
                  <a:moveTo>
                    <a:pt x="0" y="285838"/>
                  </a:moveTo>
                  <a:lnTo>
                    <a:pt x="560422" y="2330"/>
                  </a:lnTo>
                  <a:lnTo>
                    <a:pt x="777240" y="107530"/>
                  </a:lnTo>
                  <a:cubicBezTo>
                    <a:pt x="860276" y="66133"/>
                    <a:pt x="923987" y="32339"/>
                    <a:pt x="989450" y="0"/>
                  </a:cubicBezTo>
                  <a:lnTo>
                    <a:pt x="1554480" y="285838"/>
                  </a:lnTo>
                  <a:lnTo>
                    <a:pt x="777240" y="679030"/>
                  </a:lnTo>
                  <a:close/>
                  <a:moveTo>
                    <a:pt x="1554480" y="285839"/>
                  </a:moveTo>
                  <a:lnTo>
                    <a:pt x="2971800" y="285839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ounded Rectangle 9">
              <a:extLst>
                <a:ext uri="{FF2B5EF4-FFF2-40B4-BE49-F238E27FC236}">
                  <a16:creationId xmlns:a16="http://schemas.microsoft.com/office/drawing/2014/main" id="{72AF13F6-AC61-4511-AFFD-213CCCD29EC9}"/>
                </a:ext>
              </a:extLst>
            </p:cNvPr>
            <p:cNvSpPr/>
            <p:nvPr/>
          </p:nvSpPr>
          <p:spPr>
            <a:xfrm>
              <a:off x="3621024" y="2468877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A9377802-11B0-41A5-ABF8-DB14327C3D7A}"/>
              </a:ext>
            </a:extLst>
          </p:cNvPr>
          <p:cNvGrpSpPr/>
          <p:nvPr/>
        </p:nvGrpSpPr>
        <p:grpSpPr>
          <a:xfrm>
            <a:off x="1290069" y="3389042"/>
            <a:ext cx="3123018" cy="521368"/>
            <a:chOff x="896112" y="1865376"/>
            <a:chExt cx="2834640" cy="480060"/>
          </a:xfrm>
        </p:grpSpPr>
        <p:sp>
          <p:nvSpPr>
            <p:cNvPr id="15" name="Rounded Rectangle 11">
              <a:extLst>
                <a:ext uri="{FF2B5EF4-FFF2-40B4-BE49-F238E27FC236}">
                  <a16:creationId xmlns:a16="http://schemas.microsoft.com/office/drawing/2014/main" id="{7D5B1BF7-58AD-4B72-AFFB-F993F7F9E917}"/>
                </a:ext>
              </a:extLst>
            </p:cNvPr>
            <p:cNvSpPr/>
            <p:nvPr/>
          </p:nvSpPr>
          <p:spPr>
            <a:xfrm>
              <a:off x="896112" y="1865376"/>
              <a:ext cx="1051560" cy="480060"/>
            </a:xfrm>
            <a:custGeom>
              <a:avLst/>
              <a:gdLst/>
              <a:ahLst/>
              <a:cxnLst/>
              <a:rect l="0" t="0" r="0" b="0"/>
              <a:pathLst>
                <a:path w="1051560" h="480060">
                  <a:moveTo>
                    <a:pt x="0" y="219456"/>
                  </a:moveTo>
                  <a:lnTo>
                    <a:pt x="438912" y="0"/>
                  </a:lnTo>
                  <a:lnTo>
                    <a:pt x="530352" y="45720"/>
                  </a:lnTo>
                  <a:lnTo>
                    <a:pt x="620996" y="397"/>
                  </a:lnTo>
                  <a:lnTo>
                    <a:pt x="1051560" y="219456"/>
                  </a:lnTo>
                  <a:cubicBezTo>
                    <a:pt x="929268" y="280425"/>
                    <a:pt x="838972" y="324900"/>
                    <a:pt x="742562" y="372529"/>
                  </a:cubicBezTo>
                  <a:cubicBezTo>
                    <a:pt x="677099" y="404868"/>
                    <a:pt x="613388" y="438662"/>
                    <a:pt x="530352" y="480060"/>
                  </a:cubicBezTo>
                  <a:lnTo>
                    <a:pt x="313534" y="374860"/>
                  </a:ln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69A74969-EB89-48F2-8F7B-E467D5874ED5}"/>
                </a:ext>
              </a:extLst>
            </p:cNvPr>
            <p:cNvSpPr/>
            <p:nvPr/>
          </p:nvSpPr>
          <p:spPr>
            <a:xfrm>
              <a:off x="3621024" y="2029968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solidFill>
              <a:srgbClr val="92BD39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ounded Rectangle 13">
              <a:extLst>
                <a:ext uri="{FF2B5EF4-FFF2-40B4-BE49-F238E27FC236}">
                  <a16:creationId xmlns:a16="http://schemas.microsoft.com/office/drawing/2014/main" id="{A271B19D-7A60-40EE-B387-020C13FA0CAC}"/>
                </a:ext>
              </a:extLst>
            </p:cNvPr>
            <p:cNvSpPr/>
            <p:nvPr/>
          </p:nvSpPr>
          <p:spPr>
            <a:xfrm>
              <a:off x="896112" y="1865376"/>
              <a:ext cx="2724912" cy="480060"/>
            </a:xfrm>
            <a:custGeom>
              <a:avLst/>
              <a:gdLst/>
              <a:ahLst/>
              <a:cxnLst/>
              <a:rect l="0" t="0" r="0" b="0"/>
              <a:pathLst>
                <a:path w="2724912" h="480060">
                  <a:moveTo>
                    <a:pt x="0" y="219456"/>
                  </a:moveTo>
                  <a:lnTo>
                    <a:pt x="438912" y="0"/>
                  </a:lnTo>
                  <a:lnTo>
                    <a:pt x="530352" y="45720"/>
                  </a:lnTo>
                  <a:lnTo>
                    <a:pt x="620996" y="397"/>
                  </a:lnTo>
                  <a:lnTo>
                    <a:pt x="1051560" y="219456"/>
                  </a:lnTo>
                  <a:cubicBezTo>
                    <a:pt x="929266" y="280425"/>
                    <a:pt x="838972" y="324900"/>
                    <a:pt x="742562" y="372529"/>
                  </a:cubicBezTo>
                  <a:cubicBezTo>
                    <a:pt x="677099" y="404868"/>
                    <a:pt x="613388" y="438662"/>
                    <a:pt x="530352" y="480060"/>
                  </a:cubicBezTo>
                  <a:lnTo>
                    <a:pt x="313534" y="374860"/>
                  </a:lnTo>
                  <a:close/>
                  <a:moveTo>
                    <a:pt x="1051560" y="219456"/>
                  </a:moveTo>
                  <a:lnTo>
                    <a:pt x="2724912" y="219456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ounded Rectangle 14">
              <a:extLst>
                <a:ext uri="{FF2B5EF4-FFF2-40B4-BE49-F238E27FC236}">
                  <a16:creationId xmlns:a16="http://schemas.microsoft.com/office/drawing/2014/main" id="{22429926-BCEB-4645-8A5C-8C8502B4660E}"/>
                </a:ext>
              </a:extLst>
            </p:cNvPr>
            <p:cNvSpPr/>
            <p:nvPr/>
          </p:nvSpPr>
          <p:spPr>
            <a:xfrm>
              <a:off x="3621024" y="2029968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109728" y="54864"/>
                  </a:move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lose/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id="{C02C16D2-EB38-40F5-9F1A-6D06530557CD}"/>
              </a:ext>
            </a:extLst>
          </p:cNvPr>
          <p:cNvGrpSpPr/>
          <p:nvPr/>
        </p:nvGrpSpPr>
        <p:grpSpPr>
          <a:xfrm>
            <a:off x="1521182" y="2450328"/>
            <a:ext cx="2901385" cy="824258"/>
            <a:chOff x="1097280" y="1152144"/>
            <a:chExt cx="2633472" cy="758952"/>
          </a:xfrm>
        </p:grpSpPr>
        <p:sp>
          <p:nvSpPr>
            <p:cNvPr id="20" name="Rounded Rectangle 16">
              <a:extLst>
                <a:ext uri="{FF2B5EF4-FFF2-40B4-BE49-F238E27FC236}">
                  <a16:creationId xmlns:a16="http://schemas.microsoft.com/office/drawing/2014/main" id="{E5F36E6F-ED1C-41A0-8C13-4589FB821DB8}"/>
                </a:ext>
              </a:extLst>
            </p:cNvPr>
            <p:cNvSpPr/>
            <p:nvPr/>
          </p:nvSpPr>
          <p:spPr>
            <a:xfrm>
              <a:off x="1097280" y="1152144"/>
              <a:ext cx="658368" cy="758952"/>
            </a:xfrm>
            <a:custGeom>
              <a:avLst/>
              <a:gdLst/>
              <a:ahLst/>
              <a:cxnLst/>
              <a:rect l="0" t="0" r="0" b="0"/>
              <a:pathLst>
                <a:path w="658368" h="758952">
                  <a:moveTo>
                    <a:pt x="0" y="589788"/>
                  </a:moveTo>
                  <a:lnTo>
                    <a:pt x="329184" y="0"/>
                  </a:lnTo>
                  <a:lnTo>
                    <a:pt x="658368" y="589788"/>
                  </a:lnTo>
                  <a:lnTo>
                    <a:pt x="419828" y="713629"/>
                  </a:lnTo>
                  <a:lnTo>
                    <a:pt x="329184" y="758952"/>
                  </a:lnTo>
                  <a:lnTo>
                    <a:pt x="237744" y="713232"/>
                  </a:lnTo>
                  <a:close/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BB72EB8D-919D-46D0-A855-20800986ADFF}"/>
                </a:ext>
              </a:extLst>
            </p:cNvPr>
            <p:cNvSpPr/>
            <p:nvPr/>
          </p:nvSpPr>
          <p:spPr>
            <a:xfrm>
              <a:off x="3621024" y="1591056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</a:path>
              </a:pathLst>
            </a:custGeom>
            <a:solidFill>
              <a:srgbClr val="E0CB15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DBDD239A-1427-4AE0-8ECB-FCCDF31F3AAE}"/>
                </a:ext>
              </a:extLst>
            </p:cNvPr>
            <p:cNvSpPr/>
            <p:nvPr/>
          </p:nvSpPr>
          <p:spPr>
            <a:xfrm>
              <a:off x="1097280" y="1152144"/>
              <a:ext cx="2532888" cy="758952"/>
            </a:xfrm>
            <a:custGeom>
              <a:avLst/>
              <a:gdLst/>
              <a:ahLst/>
              <a:cxnLst/>
              <a:rect l="0" t="0" r="0" b="0"/>
              <a:pathLst>
                <a:path w="2532888" h="758952">
                  <a:moveTo>
                    <a:pt x="0" y="589788"/>
                  </a:moveTo>
                  <a:lnTo>
                    <a:pt x="329184" y="0"/>
                  </a:lnTo>
                  <a:lnTo>
                    <a:pt x="658368" y="589788"/>
                  </a:lnTo>
                  <a:lnTo>
                    <a:pt x="419828" y="713629"/>
                  </a:lnTo>
                  <a:lnTo>
                    <a:pt x="329184" y="758952"/>
                  </a:lnTo>
                  <a:lnTo>
                    <a:pt x="237744" y="713232"/>
                  </a:lnTo>
                  <a:close/>
                  <a:moveTo>
                    <a:pt x="603504" y="493776"/>
                  </a:moveTo>
                  <a:lnTo>
                    <a:pt x="2532888" y="493776"/>
                  </a:ln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3" name="Rounded Rectangle 19">
              <a:extLst>
                <a:ext uri="{FF2B5EF4-FFF2-40B4-BE49-F238E27FC236}">
                  <a16:creationId xmlns:a16="http://schemas.microsoft.com/office/drawing/2014/main" id="{FDAAA33C-2EAE-48AA-B094-CF5BD31C7AB4}"/>
                </a:ext>
              </a:extLst>
            </p:cNvPr>
            <p:cNvSpPr/>
            <p:nvPr/>
          </p:nvSpPr>
          <p:spPr>
            <a:xfrm>
              <a:off x="3621024" y="1591056"/>
              <a:ext cx="109728" cy="109728"/>
            </a:xfrm>
            <a:custGeom>
              <a:avLst/>
              <a:gdLst/>
              <a:ahLst/>
              <a:cxnLst/>
              <a:rect l="0" t="0" r="0" b="0"/>
              <a:pathLst>
                <a:path w="109728" h="109728">
                  <a:moveTo>
                    <a:pt x="0" y="54864"/>
                  </a:moveTo>
                  <a:cubicBezTo>
                    <a:pt x="0" y="24563"/>
                    <a:pt x="24563" y="0"/>
                    <a:pt x="54864" y="0"/>
                  </a:cubicBezTo>
                  <a:cubicBezTo>
                    <a:pt x="85164" y="0"/>
                    <a:pt x="109728" y="24563"/>
                    <a:pt x="109728" y="54864"/>
                  </a:cubicBezTo>
                  <a:cubicBezTo>
                    <a:pt x="109728" y="85164"/>
                    <a:pt x="85164" y="109728"/>
                    <a:pt x="54864" y="109728"/>
                  </a:cubicBezTo>
                  <a:cubicBezTo>
                    <a:pt x="24563" y="109728"/>
                    <a:pt x="0" y="85164"/>
                    <a:pt x="0" y="54864"/>
                  </a:cubicBezTo>
                </a:path>
              </a:pathLst>
            </a:custGeom>
            <a:noFill/>
            <a:ln w="13716">
              <a:solidFill>
                <a:srgbClr val="484848"/>
              </a:solidFill>
            </a:ln>
          </p:spPr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5" name="TextBox 22">
            <a:extLst>
              <a:ext uri="{FF2B5EF4-FFF2-40B4-BE49-F238E27FC236}">
                <a16:creationId xmlns:a16="http://schemas.microsoft.com/office/drawing/2014/main" id="{7AAA98B8-0543-441E-BFE2-2AB93A1D6DD6}"/>
              </a:ext>
            </a:extLst>
          </p:cNvPr>
          <p:cNvSpPr txBox="1"/>
          <p:nvPr/>
        </p:nvSpPr>
        <p:spPr>
          <a:xfrm>
            <a:off x="5119724" y="4516457"/>
            <a:ext cx="6577584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6000" b="1" dirty="0">
                <a:solidFill>
                  <a:srgbClr val="46432D"/>
                </a:solidFill>
                <a:latin typeface="Roboto"/>
              </a:rPr>
              <a:t>85</a:t>
            </a:r>
            <a:r>
              <a:rPr lang="es-CO" sz="1400" b="0" dirty="0">
                <a:solidFill>
                  <a:srgbClr val="46432D"/>
                </a:solidFill>
                <a:latin typeface="Roboto"/>
              </a:rPr>
              <a:t> indicadores para medirse</a:t>
            </a:r>
            <a:endParaRPr sz="1400" b="0" dirty="0">
              <a:solidFill>
                <a:srgbClr val="46432D"/>
              </a:solidFill>
              <a:latin typeface="Roboto"/>
            </a:endParaRPr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C970BD60-E6E7-4618-B28C-B196D4F61ECA}"/>
              </a:ext>
            </a:extLst>
          </p:cNvPr>
          <p:cNvSpPr txBox="1"/>
          <p:nvPr/>
        </p:nvSpPr>
        <p:spPr>
          <a:xfrm>
            <a:off x="5473517" y="3255818"/>
            <a:ext cx="7020349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424736"/>
                </a:solidFill>
                <a:latin typeface="Roboto"/>
              </a:rPr>
              <a:t>22</a:t>
            </a:r>
            <a:r>
              <a:rPr sz="1400" b="0" dirty="0">
                <a:solidFill>
                  <a:srgbClr val="424736"/>
                </a:solidFill>
                <a:latin typeface="Roboto"/>
              </a:rPr>
              <a:t> </a:t>
            </a:r>
            <a:r>
              <a:rPr sz="1400" b="0" dirty="0" err="1">
                <a:solidFill>
                  <a:srgbClr val="424736"/>
                </a:solidFill>
                <a:latin typeface="Roboto"/>
              </a:rPr>
              <a:t>objetivos</a:t>
            </a:r>
            <a:r>
              <a:rPr sz="1400" b="0" dirty="0">
                <a:solidFill>
                  <a:srgbClr val="424736"/>
                </a:solidFill>
                <a:latin typeface="Roboto"/>
              </a:rPr>
              <a:t> </a:t>
            </a:r>
            <a:r>
              <a:rPr lang="es-CO" sz="1400" b="0" dirty="0">
                <a:solidFill>
                  <a:srgbClr val="424736"/>
                </a:solidFill>
                <a:latin typeface="Roboto"/>
              </a:rPr>
              <a:t>estratégicos</a:t>
            </a:r>
            <a:endParaRPr sz="1400" b="0" dirty="0">
              <a:solidFill>
                <a:srgbClr val="424736"/>
              </a:solidFill>
              <a:latin typeface="Roboto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E987783E-6C52-4667-AA94-D28127AF44D0}"/>
              </a:ext>
            </a:extLst>
          </p:cNvPr>
          <p:cNvSpPr txBox="1"/>
          <p:nvPr/>
        </p:nvSpPr>
        <p:spPr>
          <a:xfrm>
            <a:off x="5473517" y="3954472"/>
            <a:ext cx="6120384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374840"/>
                </a:solidFill>
                <a:latin typeface="Roboto"/>
              </a:rPr>
              <a:t>14</a:t>
            </a:r>
            <a:r>
              <a:rPr sz="1400" b="0" dirty="0">
                <a:solidFill>
                  <a:srgbClr val="374840"/>
                </a:solidFill>
                <a:latin typeface="Roboto"/>
              </a:rPr>
              <a:t> políticas que </a:t>
            </a:r>
            <a:r>
              <a:rPr sz="1400" b="0" dirty="0" err="1">
                <a:solidFill>
                  <a:srgbClr val="374840"/>
                </a:solidFill>
                <a:latin typeface="Roboto"/>
              </a:rPr>
              <a:t>guían</a:t>
            </a:r>
            <a:r>
              <a:rPr sz="1400" b="0" dirty="0">
                <a:solidFill>
                  <a:srgbClr val="374840"/>
                </a:solidFill>
                <a:latin typeface="Roboto"/>
              </a:rPr>
              <a:t> las </a:t>
            </a:r>
            <a:r>
              <a:rPr sz="1400" b="0" dirty="0" err="1">
                <a:solidFill>
                  <a:srgbClr val="374840"/>
                </a:solidFill>
                <a:latin typeface="Roboto"/>
              </a:rPr>
              <a:t>acciones</a:t>
            </a:r>
            <a:r>
              <a:rPr lang="es-CO" sz="1400" b="0" dirty="0">
                <a:solidFill>
                  <a:srgbClr val="374840"/>
                </a:solidFill>
                <a:latin typeface="Roboto"/>
              </a:rPr>
              <a:t> </a:t>
            </a:r>
            <a:r>
              <a:rPr sz="1400" b="0" dirty="0" err="1">
                <a:solidFill>
                  <a:srgbClr val="374840"/>
                </a:solidFill>
                <a:latin typeface="Roboto"/>
              </a:rPr>
              <a:t>estratégicas</a:t>
            </a:r>
            <a:endParaRPr sz="1400" b="0" dirty="0">
              <a:solidFill>
                <a:srgbClr val="374840"/>
              </a:solidFill>
              <a:latin typeface="Roboto"/>
            </a:endParaRPr>
          </a:p>
        </p:txBody>
      </p:sp>
      <p:sp>
        <p:nvSpPr>
          <p:cNvPr id="28" name="TextBox 25">
            <a:extLst>
              <a:ext uri="{FF2B5EF4-FFF2-40B4-BE49-F238E27FC236}">
                <a16:creationId xmlns:a16="http://schemas.microsoft.com/office/drawing/2014/main" id="{BB435DEF-6C79-46E1-A6C4-497F6BDCF01B}"/>
              </a:ext>
            </a:extLst>
          </p:cNvPr>
          <p:cNvSpPr txBox="1"/>
          <p:nvPr/>
        </p:nvSpPr>
        <p:spPr>
          <a:xfrm>
            <a:off x="5628794" y="2579268"/>
            <a:ext cx="1816203" cy="49244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l"/>
            <a:r>
              <a:rPr lang="es-CO" sz="3200" b="1" dirty="0">
                <a:solidFill>
                  <a:srgbClr val="3A4455"/>
                </a:solidFill>
                <a:latin typeface="Roboto"/>
              </a:rPr>
              <a:t>4</a:t>
            </a:r>
            <a:r>
              <a:rPr sz="3200" b="1" dirty="0">
                <a:solidFill>
                  <a:srgbClr val="3A4455"/>
                </a:solidFill>
                <a:latin typeface="Roboto"/>
              </a:rPr>
              <a:t> </a:t>
            </a:r>
            <a:r>
              <a:rPr sz="1400" b="0" dirty="0" err="1">
                <a:solidFill>
                  <a:srgbClr val="3A4455"/>
                </a:solidFill>
                <a:latin typeface="Roboto"/>
              </a:rPr>
              <a:t>áreas</a:t>
            </a:r>
            <a:r>
              <a:rPr sz="1400" b="0" dirty="0">
                <a:solidFill>
                  <a:srgbClr val="3A4455"/>
                </a:solidFill>
                <a:latin typeface="Roboto"/>
              </a:rPr>
              <a:t> </a:t>
            </a:r>
            <a:r>
              <a:rPr sz="1400" b="0" dirty="0" err="1">
                <a:solidFill>
                  <a:srgbClr val="3A4455"/>
                </a:solidFill>
                <a:latin typeface="Roboto"/>
              </a:rPr>
              <a:t>estratégic</a:t>
            </a:r>
            <a:r>
              <a:rPr lang="es-CO" sz="1400" b="0" dirty="0">
                <a:solidFill>
                  <a:srgbClr val="3A4455"/>
                </a:solidFill>
                <a:latin typeface="Roboto"/>
              </a:rPr>
              <a:t>a</a:t>
            </a:r>
            <a:r>
              <a:rPr lang="es-CO" sz="1400" dirty="0">
                <a:solidFill>
                  <a:srgbClr val="3A4455"/>
                </a:solidFill>
                <a:latin typeface="Roboto"/>
              </a:rPr>
              <a:t>s</a:t>
            </a:r>
            <a:endParaRPr sz="1400" b="0" dirty="0">
              <a:solidFill>
                <a:srgbClr val="3A4455"/>
              </a:solidFill>
              <a:latin typeface="Roboto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D572D63-32F1-464B-8171-780D1BA8964B}"/>
              </a:ext>
            </a:extLst>
          </p:cNvPr>
          <p:cNvGrpSpPr/>
          <p:nvPr/>
        </p:nvGrpSpPr>
        <p:grpSpPr>
          <a:xfrm>
            <a:off x="8089063" y="1874444"/>
            <a:ext cx="3546138" cy="1130304"/>
            <a:chOff x="334370" y="1869743"/>
            <a:chExt cx="9901452" cy="4455994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3C6FDA40-7E7A-495C-AFE8-9E8D6F2956AB}"/>
                </a:ext>
              </a:extLst>
            </p:cNvPr>
            <p:cNvSpPr/>
            <p:nvPr/>
          </p:nvSpPr>
          <p:spPr>
            <a:xfrm>
              <a:off x="334370" y="1869743"/>
              <a:ext cx="5943600" cy="4455994"/>
            </a:xfrm>
            <a:prstGeom prst="rect">
              <a:avLst/>
            </a:prstGeom>
            <a:solidFill>
              <a:srgbClr val="9CF6F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200" b="1" dirty="0">
                  <a:solidFill>
                    <a:schemeClr val="tx1"/>
                  </a:solidFill>
                </a:rPr>
                <a:t>Formación</a:t>
              </a:r>
              <a:r>
                <a:rPr lang="x-none" sz="700" b="1" dirty="0">
                  <a:solidFill>
                    <a:schemeClr val="tx1"/>
                  </a:solidFill>
                </a:rPr>
                <a:t> profesional de grado y postgrado</a:t>
              </a:r>
              <a:endParaRPr lang="es-BO" sz="700" dirty="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DC7B55E-1DAA-4850-8EE7-6E00460A664F}"/>
                </a:ext>
              </a:extLst>
            </p:cNvPr>
            <p:cNvSpPr/>
            <p:nvPr/>
          </p:nvSpPr>
          <p:spPr>
            <a:xfrm>
              <a:off x="6277970" y="1869743"/>
              <a:ext cx="1978926" cy="3336878"/>
            </a:xfrm>
            <a:prstGeom prst="rect">
              <a:avLst/>
            </a:prstGeom>
            <a:solidFill>
              <a:srgbClr val="FFEE9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050" b="1" dirty="0">
                  <a:solidFill>
                    <a:schemeClr val="tx1"/>
                  </a:solidFill>
                </a:rPr>
                <a:t>Investigación</a:t>
              </a:r>
              <a:r>
                <a:rPr lang="x-none" sz="700" b="1" dirty="0">
                  <a:solidFill>
                    <a:schemeClr val="tx1"/>
                  </a:solidFill>
                </a:rPr>
                <a:t>, ciencia y tecnología e innovación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1F785D78-EA48-4ACD-9BFA-6B230D37735D}"/>
                </a:ext>
              </a:extLst>
            </p:cNvPr>
            <p:cNvSpPr/>
            <p:nvPr/>
          </p:nvSpPr>
          <p:spPr>
            <a:xfrm>
              <a:off x="8256896" y="1869743"/>
              <a:ext cx="1978926" cy="3336878"/>
            </a:xfrm>
            <a:prstGeom prst="rect">
              <a:avLst/>
            </a:prstGeom>
            <a:solidFill>
              <a:srgbClr val="E3A3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700" b="1" dirty="0">
                  <a:solidFill>
                    <a:schemeClr val="tx1"/>
                  </a:solidFill>
                </a:rPr>
                <a:t>Interacción social y </a:t>
              </a:r>
              <a:r>
                <a:rPr lang="x-none" sz="1000" b="1" dirty="0">
                  <a:solidFill>
                    <a:schemeClr val="tx1"/>
                  </a:solidFill>
                </a:rPr>
                <a:t>extensión</a:t>
              </a:r>
              <a:r>
                <a:rPr lang="x-none" sz="700" b="1" dirty="0">
                  <a:solidFill>
                    <a:schemeClr val="tx1"/>
                  </a:solidFill>
                </a:rPr>
                <a:t> universitaria</a:t>
              </a:r>
              <a:endParaRPr lang="es-BO" sz="700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7996F6DC-FC3D-41EB-9538-9F78C6DCF18F}"/>
                </a:ext>
              </a:extLst>
            </p:cNvPr>
            <p:cNvSpPr/>
            <p:nvPr/>
          </p:nvSpPr>
          <p:spPr>
            <a:xfrm>
              <a:off x="6277970" y="5216856"/>
              <a:ext cx="3957852" cy="1108881"/>
            </a:xfrm>
            <a:prstGeom prst="rect">
              <a:avLst/>
            </a:prstGeom>
            <a:solidFill>
              <a:srgbClr val="ADF7B6"/>
            </a:solidFill>
            <a:ln>
              <a:solidFill>
                <a:srgbClr val="209E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x-none" sz="1100" b="1" dirty="0">
                  <a:solidFill>
                    <a:schemeClr val="tx1"/>
                  </a:solidFill>
                </a:rPr>
                <a:t>Gestión</a:t>
              </a:r>
              <a:r>
                <a:rPr lang="x-none" sz="700" b="1" dirty="0">
                  <a:solidFill>
                    <a:schemeClr val="tx1"/>
                  </a:solidFill>
                </a:rPr>
                <a:t> institucional</a:t>
              </a:r>
            </a:p>
            <a:p>
              <a:pPr lvl="1"/>
              <a:r>
                <a:rPr lang="x-none" sz="700" b="1" dirty="0">
                  <a:solidFill>
                    <a:schemeClr val="tx1"/>
                  </a:solidFill>
                </a:rPr>
                <a:t> de calidad</a:t>
              </a:r>
              <a:endParaRPr lang="es-BO" sz="700" dirty="0"/>
            </a:p>
          </p:txBody>
        </p:sp>
      </p:grpSp>
      <p:sp>
        <p:nvSpPr>
          <p:cNvPr id="34" name="Abrir llave 33">
            <a:extLst>
              <a:ext uri="{FF2B5EF4-FFF2-40B4-BE49-F238E27FC236}">
                <a16:creationId xmlns:a16="http://schemas.microsoft.com/office/drawing/2014/main" id="{7DD9081D-9126-48E9-A840-7CB51DD75718}"/>
              </a:ext>
            </a:extLst>
          </p:cNvPr>
          <p:cNvSpPr/>
          <p:nvPr/>
        </p:nvSpPr>
        <p:spPr>
          <a:xfrm>
            <a:off x="7825563" y="1749056"/>
            <a:ext cx="223284" cy="1506762"/>
          </a:xfrm>
          <a:prstGeom prst="leftBrace">
            <a:avLst>
              <a:gd name="adj1" fmla="val 8333"/>
              <a:gd name="adj2" fmla="val 8048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6382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>
            <a:off x="5730948" y="0"/>
            <a:ext cx="6461051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A3FCBC-1768-4978-BF50-0347D9317C2C}"/>
              </a:ext>
            </a:extLst>
          </p:cNvPr>
          <p:cNvSpPr/>
          <p:nvPr/>
        </p:nvSpPr>
        <p:spPr>
          <a:xfrm>
            <a:off x="0" y="0"/>
            <a:ext cx="5573864" cy="6858000"/>
          </a:xfrm>
          <a:prstGeom prst="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323A5-2252-4B07-B6A5-B712BB8F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C26C75A-067B-4F57-8679-47791948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5" y="4643562"/>
            <a:ext cx="8353926" cy="1325563"/>
          </a:xfrm>
        </p:spPr>
        <p:txBody>
          <a:bodyPr>
            <a:normAutofit fontScale="90000"/>
          </a:bodyPr>
          <a:lstStyle/>
          <a:p>
            <a:r>
              <a:rPr lang="es-CO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de la presentación</a:t>
            </a:r>
            <a:endParaRPr lang="es-BO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3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28EEB-DB00-408C-BBCA-5730563D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b="0" i="0" dirty="0">
                <a:solidFill>
                  <a:srgbClr val="131314"/>
                </a:solidFill>
                <a:effectLst/>
                <a:latin typeface="Google Sans Text"/>
              </a:rPr>
              <a:t>Contenido</a:t>
            </a:r>
            <a:endParaRPr lang="es-BO" dirty="0"/>
          </a:p>
        </p:txBody>
      </p:sp>
      <p:graphicFrame>
        <p:nvGraphicFramePr>
          <p:cNvPr id="24" name="Diagrama 23">
            <a:extLst>
              <a:ext uri="{FF2B5EF4-FFF2-40B4-BE49-F238E27FC236}">
                <a16:creationId xmlns:a16="http://schemas.microsoft.com/office/drawing/2014/main" id="{78DAAAC5-59FD-4689-9B9B-5F0296227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042457"/>
              </p:ext>
            </p:extLst>
          </p:nvPr>
        </p:nvGraphicFramePr>
        <p:xfrm>
          <a:off x="341906" y="1725433"/>
          <a:ext cx="11402171" cy="481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02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>
            <a:off x="5730948" y="0"/>
            <a:ext cx="6461051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A3FCBC-1768-4978-BF50-0347D9317C2C}"/>
              </a:ext>
            </a:extLst>
          </p:cNvPr>
          <p:cNvSpPr/>
          <p:nvPr/>
        </p:nvSpPr>
        <p:spPr>
          <a:xfrm>
            <a:off x="0" y="0"/>
            <a:ext cx="5573864" cy="6858000"/>
          </a:xfrm>
          <a:prstGeom prst="rect">
            <a:avLst/>
          </a:prstGeom>
          <a:solidFill>
            <a:srgbClr val="D6EADF"/>
          </a:solidFill>
          <a:ln>
            <a:solidFill>
              <a:srgbClr val="D6EA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323A5-2252-4B07-B6A5-B712BB8F0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0" y="288753"/>
            <a:ext cx="1871712" cy="519659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0C26C75A-067B-4F57-8679-477919480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15" y="4643562"/>
            <a:ext cx="8353926" cy="1325563"/>
          </a:xfrm>
        </p:spPr>
        <p:txBody>
          <a:bodyPr>
            <a:normAutofit/>
          </a:bodyPr>
          <a:lstStyle/>
          <a:p>
            <a:r>
              <a:rPr lang="es-CO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normativo</a:t>
            </a:r>
            <a:endParaRPr lang="es-BO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5D7B970-2C90-4208-941B-B2AF2CDBB3D8}"/>
              </a:ext>
            </a:extLst>
          </p:cNvPr>
          <p:cNvSpPr txBox="1">
            <a:spLocks/>
          </p:cNvSpPr>
          <p:nvPr/>
        </p:nvSpPr>
        <p:spPr>
          <a:xfrm>
            <a:off x="8748137" y="0"/>
            <a:ext cx="3443864" cy="1293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4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x-none" sz="6600" dirty="0"/>
              <a:t>1 de </a:t>
            </a:r>
            <a:r>
              <a:rPr lang="es-419" sz="6600" dirty="0"/>
              <a:t>4</a:t>
            </a:r>
            <a:endParaRPr lang="es-BO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F74C1-A630-4643-8435-B3C66ED4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Marco legal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101CAC-F632-4AF3-B2C3-E1C83DEA7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870" y="1809750"/>
            <a:ext cx="10907686" cy="474345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225829-C6DC-4BCF-95F0-95ED0AC4FD23}"/>
              </a:ext>
            </a:extLst>
          </p:cNvPr>
          <p:cNvSpPr txBox="1"/>
          <p:nvPr/>
        </p:nvSpPr>
        <p:spPr>
          <a:xfrm>
            <a:off x="184294" y="6593962"/>
            <a:ext cx="111598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/>
              <a:t>LINEAMIENTOS METODOLÓGICOS PARA LA FORMULACIÓN DE PLANES ESTRATÉGICOS INSTITUCIONALES UNIVERSITARIOS (PEI). </a:t>
            </a:r>
            <a:r>
              <a:rPr lang="es-419" sz="800" b="1" dirty="0"/>
              <a:t>VIII Conferencia Nacional Ordinaria de Universidades</a:t>
            </a:r>
            <a:r>
              <a:rPr lang="es-419" sz="800" dirty="0"/>
              <a:t>, de Trinidad el 26 y 27 de junio de 2025, </a:t>
            </a:r>
            <a:r>
              <a:rPr lang="es-419" sz="800" b="1" dirty="0"/>
              <a:t>emitió la Resolución </a:t>
            </a:r>
            <a:r>
              <a:rPr lang="es-419" sz="800" b="1" dirty="0" err="1"/>
              <a:t>N°</a:t>
            </a:r>
            <a:r>
              <a:rPr lang="es-419" sz="800" b="1" dirty="0"/>
              <a:t> 32/2025</a:t>
            </a:r>
            <a:endParaRPr lang="es-BO" sz="800" dirty="0"/>
          </a:p>
        </p:txBody>
      </p:sp>
    </p:spTree>
    <p:extLst>
      <p:ext uri="{BB962C8B-B14F-4D97-AF65-F5344CB8AC3E}">
        <p14:creationId xmlns:p14="http://schemas.microsoft.com/office/powerpoint/2010/main" val="269405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4B161-41BE-4F56-8096-48420986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Relación entre planes nacionales </a:t>
            </a:r>
            <a:br>
              <a:rPr lang="es-CO" dirty="0"/>
            </a:br>
            <a:r>
              <a:rPr lang="es-CO" dirty="0"/>
              <a:t>y planes universitarios</a:t>
            </a:r>
            <a:endParaRPr lang="es-B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739921-151C-43A7-A6FE-EED55D2D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3" y="1325563"/>
            <a:ext cx="1800225" cy="25431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5E3543-3BDA-49F4-9E68-3F064A983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778" y="2824403"/>
            <a:ext cx="2181472" cy="28222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6192014-9AD1-4ED1-B164-53CB3D0A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250" y="3701126"/>
            <a:ext cx="2195163" cy="28414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5E32BC-1CAB-4E4F-9A88-C29B9056A0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840" t="43323" r="55262" b="16607"/>
          <a:stretch/>
        </p:blipFill>
        <p:spPr>
          <a:xfrm>
            <a:off x="6593776" y="4435367"/>
            <a:ext cx="1641139" cy="2422633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5A1AF5A7-4FE1-4432-9CD0-5116B9DFB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020413"/>
              </p:ext>
            </p:extLst>
          </p:nvPr>
        </p:nvGraphicFramePr>
        <p:xfrm>
          <a:off x="5918200" y="1073888"/>
          <a:ext cx="8128000" cy="5043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Flecha: a la izquierda y derecha 11">
            <a:extLst>
              <a:ext uri="{FF2B5EF4-FFF2-40B4-BE49-F238E27FC236}">
                <a16:creationId xmlns:a16="http://schemas.microsoft.com/office/drawing/2014/main" id="{24AEAEE9-501C-4CBB-AEAD-0D0CEFF1D505}"/>
              </a:ext>
            </a:extLst>
          </p:cNvPr>
          <p:cNvSpPr/>
          <p:nvPr/>
        </p:nvSpPr>
        <p:spPr>
          <a:xfrm>
            <a:off x="8331278" y="5423123"/>
            <a:ext cx="628153" cy="30884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1023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AA13D-5318-4382-B036-1E095A5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Articulación y temporalidad</a:t>
            </a:r>
            <a:br>
              <a:rPr lang="es-419" dirty="0"/>
            </a:br>
            <a:r>
              <a:rPr lang="es-419" sz="2000" dirty="0"/>
              <a:t>Órgano rector del Sistema de Planificación del SUB</a:t>
            </a:r>
            <a:endParaRPr lang="es-B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B2EB752-DFED-426E-A6FF-E865AF065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622" y="1518458"/>
            <a:ext cx="7326182" cy="5034742"/>
          </a:xfrm>
        </p:spPr>
      </p:pic>
    </p:spTree>
    <p:extLst>
      <p:ext uri="{BB962C8B-B14F-4D97-AF65-F5344CB8AC3E}">
        <p14:creationId xmlns:p14="http://schemas.microsoft.com/office/powerpoint/2010/main" val="196628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1618</Words>
  <Application>Microsoft Office PowerPoint</Application>
  <PresentationFormat>Panorámica</PresentationFormat>
  <Paragraphs>127</Paragraphs>
  <Slides>29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Bodoni MT Black</vt:lpstr>
      <vt:lpstr>Calibri</vt:lpstr>
      <vt:lpstr>Calibri Light</vt:lpstr>
      <vt:lpstr>Google Sans Text</vt:lpstr>
      <vt:lpstr>Roboto</vt:lpstr>
      <vt:lpstr>Times New Roman</vt:lpstr>
      <vt:lpstr>Tema de Office</vt:lpstr>
      <vt:lpstr>Presentación de PowerPoint</vt:lpstr>
      <vt:lpstr>Presentación de PowerPoint</vt:lpstr>
      <vt:lpstr>Jerarquía del Plan Estratégico Institucional UAGRM</vt:lpstr>
      <vt:lpstr>Objetivos de la presentación</vt:lpstr>
      <vt:lpstr>Contenido</vt:lpstr>
      <vt:lpstr>Marco normativo</vt:lpstr>
      <vt:lpstr>Marco legal</vt:lpstr>
      <vt:lpstr>Relación entre planes nacionales  y planes universitarios</vt:lpstr>
      <vt:lpstr>Articulación y temporalidad Órgano rector del Sistema de Planificación del SUB</vt:lpstr>
      <vt:lpstr>Estatuto Orgánico – UAGRM  Con las modificaciones aprobadas por el III  Congreso Universitario Docente - Estudiantil 2023</vt:lpstr>
      <vt:lpstr>Estatuto Orgánico – UAGRM  Con las modificaciones aprobadas por el III  Congreso Universitario Docente - Estudiantil 2023</vt:lpstr>
      <vt:lpstr>Estatuto Orgánico – UAGRM  Con las modificaciones aprobadas por el III  Congreso Universitario Docente - Estudiantil 2023</vt:lpstr>
      <vt:lpstr>Estatuto Orgánico – UAGRM  Con las modificaciones aprobadas por el III  Congreso Universitario Docente - Estudiantil 2023</vt:lpstr>
      <vt:lpstr>Estatuto Orgánico – UAGRM  Con las modificaciones aprobadas por el III  Congreso Universitario Docente - Estudiantil 2023</vt:lpstr>
      <vt:lpstr>Estatuto Orgánico – UAGRM  Con las modificaciones aprobadas por el III  Congreso Universitario Docente - Estudiantil 2023</vt:lpstr>
      <vt:lpstr>Informe de Supervisión de la Contraloría</vt:lpstr>
      <vt:lpstr>INFORME DE SUPERVISIÓN AL PLAN  ESTRATÉGICO INSTITUCIONAL DE LA  UNIVERSIDAD AUTÓNOMA "GABRIEL RENÉ  MORENO" PARA EL PERIODO 2019 - 2025  No. SP/GP29/D21 Gl </vt:lpstr>
      <vt:lpstr>INFORME DE SUPERVISIÓN AL PLAN  ESTRATÉGICO INSTITUCIONAL DE LA  UNIVERSIDAD AUTÓNOMA "GABRIEL RENÉ  MORENO" PARA EL PERIODO 2019 - 2025  No. SP/GP29/D21 Gl </vt:lpstr>
      <vt:lpstr>Clasificación de indicadores</vt:lpstr>
      <vt:lpstr>Nuevos instrumentos normativos del CEUB</vt:lpstr>
      <vt:lpstr>Bases para la construcción del PEI 2026-2030</vt:lpstr>
      <vt:lpstr>Bases para la construcción del PEI  2026-2030</vt:lpstr>
      <vt:lpstr>Plan Estratégico Institucional  2026-2030</vt:lpstr>
      <vt:lpstr>Jerarquía del Plan Estratégico Institucional UAGRM 2026-2030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al Plan Estratégico Institucional (PEI) Ajustado 2021–2025  Gestión 2024</dc:title>
  <dc:creator>Jhonny David Atila Lijerón</dc:creator>
  <cp:lastModifiedBy>Roque candia</cp:lastModifiedBy>
  <cp:revision>126</cp:revision>
  <dcterms:created xsi:type="dcterms:W3CDTF">2025-06-06T13:45:07Z</dcterms:created>
  <dcterms:modified xsi:type="dcterms:W3CDTF">2025-11-05T15:04:29Z</dcterms:modified>
</cp:coreProperties>
</file>