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8" r:id="rId3"/>
    <p:sldId id="345" r:id="rId4"/>
    <p:sldId id="346" r:id="rId5"/>
    <p:sldId id="376" r:id="rId6"/>
    <p:sldId id="354" r:id="rId7"/>
    <p:sldId id="380" r:id="rId8"/>
    <p:sldId id="378" r:id="rId9"/>
    <p:sldId id="379" r:id="rId10"/>
    <p:sldId id="381" r:id="rId11"/>
    <p:sldId id="374" r:id="rId12"/>
    <p:sldId id="371" r:id="rId13"/>
    <p:sldId id="308" r:id="rId14"/>
    <p:sldId id="370" r:id="rId15"/>
    <p:sldId id="382" r:id="rId16"/>
    <p:sldId id="351" r:id="rId17"/>
    <p:sldId id="355" r:id="rId18"/>
    <p:sldId id="356" r:id="rId19"/>
    <p:sldId id="357" r:id="rId20"/>
    <p:sldId id="372" r:id="rId21"/>
  </p:sldIdLst>
  <p:sldSz cx="9144000" cy="6858000" type="screen4x3"/>
  <p:notesSz cx="7010400" cy="92964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6"/>
    <a:srgbClr val="003089"/>
    <a:srgbClr val="4ABAC6"/>
    <a:srgbClr val="42D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660"/>
  </p:normalViewPr>
  <p:slideViewPr>
    <p:cSldViewPr>
      <p:cViewPr>
        <p:scale>
          <a:sx n="100" d="100"/>
          <a:sy n="100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E8BA5-5A03-407E-B446-289E873DCC3E}" type="datetimeFigureOut">
              <a:rPr lang="es-BO" smtClean="0"/>
              <a:t>23/01/2025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76197-9035-4D77-A56A-13517EFCA53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90764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7E032-63A9-4EC8-913C-A61D9AB7D00E}" type="datetimeFigureOut">
              <a:rPr lang="es-BO" smtClean="0"/>
              <a:t>23/01/2025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A93B-3078-4AD2-BB7C-655F42F7C85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622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35" name="Google Shape;5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82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09" name="Google Shape;70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41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9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4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FA2C-6B37-4DB6-86E5-95EF61B6A1C0}" type="datetimeFigureOut">
              <a:rPr lang="es-BO" smtClean="0"/>
              <a:pPr/>
              <a:t>23/01/2025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7CD0-4B51-4883-9A8F-778E1E8A636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o/url?sa=i&amp;rct=j&amp;q=logo+uagrm&amp;source=images&amp;cd=&amp;cad=rja&amp;docid=Rk1CewN_9MzyhM&amp;tbnid=uv8jPnNTBdLuQM:&amp;ved=0CAUQjRw&amp;url=http://bolivia-design.blogspot.com/2012/01/logotipo-universidad-gabriel-rene.html&amp;ei=dI78UKaPNYfA9QSyrYCABA&amp;bvm=bv.41248874,d.eWU&amp;psig=AFQjCNHsLZZMRrMMgSgFszyo0Muiv0YGQg&amp;ust=135881522131343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4747AF2-FD50-61BA-62A1-C0FC4777867A}"/>
              </a:ext>
            </a:extLst>
          </p:cNvPr>
          <p:cNvSpPr/>
          <p:nvPr/>
        </p:nvSpPr>
        <p:spPr>
          <a:xfrm>
            <a:off x="0" y="-1524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0030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045699"/>
            <a:ext cx="8280920" cy="1646417"/>
          </a:xfrm>
        </p:spPr>
        <p:txBody>
          <a:bodyPr>
            <a:normAutofit fontScale="92500" lnSpcReduction="10000"/>
          </a:bodyPr>
          <a:lstStyle/>
          <a:p>
            <a:endParaRPr lang="es-MX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s-MX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SISTEMA DE PLANIFICACIÓN DE LA UNIVERSIDAD </a:t>
            </a:r>
            <a:r>
              <a:rPr lang="es-MX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BOLIVIANA  -  </a:t>
            </a:r>
            <a:r>
              <a:rPr lang="es-MX" sz="3600" b="1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S.U.B</a:t>
            </a:r>
            <a:r>
              <a:rPr lang="es-MX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endParaRPr lang="es-BO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26" name="Picture 2" descr="http://t3.gstatic.com/images?q=tbn:ANd9GcSnwBWwti1ABIEJcYW1hRFmZg6hIcMkk3JZooCM_SGqaUvUjBFyn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08247"/>
            <a:ext cx="3438525" cy="3352801"/>
          </a:xfrm>
          <a:prstGeom prst="rect">
            <a:avLst/>
          </a:prstGeom>
          <a:noFill/>
        </p:spPr>
      </p:pic>
      <p:pic>
        <p:nvPicPr>
          <p:cNvPr id="1030" name="Picture 6" descr="Vicerrectorado UAGRM (@ViceUAGRM) / X">
            <a:extLst>
              <a:ext uri="{FF2B5EF4-FFF2-40B4-BE49-F238E27FC236}">
                <a16:creationId xmlns:a16="http://schemas.microsoft.com/office/drawing/2014/main" xmlns="" id="{9FF6EADE-9904-5903-0578-E247340C7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 bwMode="auto">
          <a:xfrm>
            <a:off x="1619672" y="332656"/>
            <a:ext cx="6048672" cy="5030459"/>
          </a:xfrm>
          <a:prstGeom prst="rect">
            <a:avLst/>
          </a:prstGeom>
          <a:solidFill>
            <a:srgbClr val="92D050"/>
          </a:solidFill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accent3"/>
          </a:solidFill>
        </p:spPr>
        <p:txBody>
          <a:bodyPr/>
          <a:lstStyle/>
          <a:p>
            <a:r>
              <a:rPr lang="es-BO" sz="3200" b="1" dirty="0" err="1"/>
              <a:t>PEI</a:t>
            </a:r>
            <a:r>
              <a:rPr lang="es-BO" sz="3200" b="1" dirty="0"/>
              <a:t> </a:t>
            </a:r>
            <a:r>
              <a:rPr lang="es-BO" sz="3200" b="1" dirty="0" err="1"/>
              <a:t>UAGRM</a:t>
            </a:r>
            <a:r>
              <a:rPr lang="es-BO" sz="3200" b="1" dirty="0"/>
              <a:t> AJUSTADO 2021-2025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5"/>
            <a:ext cx="8208912" cy="10801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BO" sz="1600" b="1" dirty="0"/>
              <a:t>ANTECEDENTES:</a:t>
            </a:r>
          </a:p>
          <a:p>
            <a:pPr>
              <a:buFont typeface="Wingdings" panose="05000000000000000000" pitchFamily="2" charset="2"/>
              <a:buChar char="Ø"/>
            </a:pPr>
            <a:endParaRPr lang="es-BO" sz="1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BO" sz="1400" dirty="0"/>
              <a:t>El  19/11/2020, el  </a:t>
            </a:r>
            <a:r>
              <a:rPr lang="es-BO" sz="1400" dirty="0" err="1"/>
              <a:t>ICU</a:t>
            </a:r>
            <a:r>
              <a:rPr lang="es-BO" sz="1400" dirty="0"/>
              <a:t> aprobó el “</a:t>
            </a:r>
            <a:r>
              <a:rPr lang="es-BO" sz="1400" dirty="0" err="1"/>
              <a:t>PEI</a:t>
            </a:r>
            <a:r>
              <a:rPr lang="es-BO" sz="1400" dirty="0"/>
              <a:t> – </a:t>
            </a:r>
            <a:r>
              <a:rPr lang="es-BO" sz="1400" dirty="0" err="1"/>
              <a:t>UAGRM</a:t>
            </a:r>
            <a:r>
              <a:rPr lang="es-BO" sz="1400" dirty="0"/>
              <a:t> 2019-2025” (7 años) mediante Res. </a:t>
            </a:r>
            <a:r>
              <a:rPr lang="es-BO" sz="1400" dirty="0" err="1"/>
              <a:t>ICU</a:t>
            </a:r>
            <a:r>
              <a:rPr lang="es-BO" sz="1400" dirty="0"/>
              <a:t> No. 057-2020.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BO" sz="1400" dirty="0"/>
              <a:t>La ley 777 del Sistema de Planificación Integral del Estado –</a:t>
            </a:r>
            <a:r>
              <a:rPr lang="es-BO" sz="1400" dirty="0" err="1"/>
              <a:t>SPIE</a:t>
            </a:r>
            <a:r>
              <a:rPr lang="es-BO" sz="1400" dirty="0"/>
              <a:t>-  (del 16/01/2016); Art. 13, indica que la planificación de </a:t>
            </a:r>
            <a:r>
              <a:rPr lang="es-BO" sz="1400" u="sng" dirty="0"/>
              <a:t>mediano plazo, tiene un horizonte de cinco (5) años</a:t>
            </a:r>
            <a:r>
              <a:rPr lang="es-BO" sz="1400" dirty="0"/>
              <a:t>, . </a:t>
            </a:r>
          </a:p>
          <a:p>
            <a:endParaRPr lang="es-BO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4032448" cy="424847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23528" y="2420888"/>
            <a:ext cx="4752528" cy="4248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s-BO" sz="1600" b="1" dirty="0">
                <a:solidFill>
                  <a:prstClr val="black"/>
                </a:solidFill>
              </a:rPr>
              <a:t>“REGLAMENTO DE PLANIFICACIÓN UNIVERSITARIA”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s-BO" sz="10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BO" sz="1200" dirty="0">
                <a:solidFill>
                  <a:prstClr val="black"/>
                </a:solidFill>
              </a:rPr>
              <a:t>Aprobado  mediante Res. No. 6 del Congreso de Universidades de Potosí (mayo 2022) con el objetivo de definir los lineamientos metodológicos y criterios técnicos para el seguimiento  y evaluación de los Planes Universitarios .</a:t>
            </a:r>
          </a:p>
          <a:p>
            <a:pPr lvl="0" algn="just">
              <a:spcBef>
                <a:spcPct val="20000"/>
              </a:spcBef>
            </a:pPr>
            <a:r>
              <a:rPr lang="es-BO" sz="1200" dirty="0">
                <a:solidFill>
                  <a:prstClr val="black"/>
                </a:solidFill>
              </a:rPr>
              <a:t> 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BO" sz="1200" dirty="0">
                <a:solidFill>
                  <a:prstClr val="black"/>
                </a:solidFill>
              </a:rPr>
              <a:t>El Art 5, indica que “Ajuste: Son las medidas correctivas que se efectúen a los Planes de Mediano y Corto Plazo con el objetivo de ajustar políticas, objetivos y metas de las áreas estratégicas de acuerdo a los resultados obtenidos en el proceso de seguimiento y evaluación del </a:t>
            </a:r>
            <a:r>
              <a:rPr lang="es-BO" sz="1200" dirty="0" err="1">
                <a:solidFill>
                  <a:prstClr val="black"/>
                </a:solidFill>
              </a:rPr>
              <a:t>PEI</a:t>
            </a:r>
            <a:r>
              <a:rPr lang="es-BO" sz="1200" dirty="0">
                <a:solidFill>
                  <a:prstClr val="black"/>
                </a:solidFill>
              </a:rPr>
              <a:t> y </a:t>
            </a:r>
            <a:r>
              <a:rPr lang="es-BO" sz="1200" dirty="0" err="1">
                <a:solidFill>
                  <a:prstClr val="black"/>
                </a:solidFill>
              </a:rPr>
              <a:t>PDU</a:t>
            </a:r>
            <a:r>
              <a:rPr lang="es-BO" sz="1200" dirty="0">
                <a:solidFill>
                  <a:prstClr val="black"/>
                </a:solidFill>
              </a:rPr>
              <a:t>”.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s-BO" sz="12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BO" sz="1200" dirty="0">
                <a:solidFill>
                  <a:prstClr val="black"/>
                </a:solidFill>
              </a:rPr>
              <a:t>En el Art. 6:  se indica que,  en función a resultados obtenidos del seguimiento y evaluación de los </a:t>
            </a:r>
            <a:r>
              <a:rPr lang="es-BO" sz="1200" dirty="0" err="1">
                <a:solidFill>
                  <a:prstClr val="black"/>
                </a:solidFill>
              </a:rPr>
              <a:t>PEI</a:t>
            </a:r>
            <a:r>
              <a:rPr lang="es-BO" sz="1200" dirty="0">
                <a:solidFill>
                  <a:prstClr val="black"/>
                </a:solidFill>
              </a:rPr>
              <a:t>, ajuste en el catálogo básico de indicadores, además de cambios en el contexto, podrán realizarse los ajustes necesarios en el </a:t>
            </a:r>
            <a:r>
              <a:rPr lang="es-BO" sz="1200" dirty="0" err="1">
                <a:solidFill>
                  <a:prstClr val="black"/>
                </a:solidFill>
              </a:rPr>
              <a:t>PEI</a:t>
            </a:r>
            <a:r>
              <a:rPr lang="es-BO" sz="1200" dirty="0">
                <a:solidFill>
                  <a:prstClr val="black"/>
                </a:solidFill>
              </a:rPr>
              <a:t>.  Dicho proceso deberá contar con la autorización de la </a:t>
            </a:r>
            <a:r>
              <a:rPr lang="es-BO" sz="1200" dirty="0" err="1">
                <a:solidFill>
                  <a:prstClr val="black"/>
                </a:solidFill>
              </a:rPr>
              <a:t>MAE</a:t>
            </a:r>
            <a:r>
              <a:rPr lang="es-BO" sz="1200" dirty="0">
                <a:solidFill>
                  <a:prstClr val="black"/>
                </a:solidFill>
              </a:rPr>
              <a:t> y/o </a:t>
            </a:r>
            <a:r>
              <a:rPr lang="es-BO" sz="1200" dirty="0" err="1">
                <a:solidFill>
                  <a:prstClr val="black"/>
                </a:solidFill>
              </a:rPr>
              <a:t>ICU</a:t>
            </a:r>
            <a:r>
              <a:rPr lang="es-BO" sz="1200" dirty="0">
                <a:solidFill>
                  <a:prstClr val="black"/>
                </a:solidFill>
              </a:rPr>
              <a:t>, sin afectar la programación de indicadores de resultado que articulen los diferentes niveles de planificación</a:t>
            </a:r>
            <a:r>
              <a:rPr lang="es-BO" sz="1000" dirty="0">
                <a:solidFill>
                  <a:prstClr val="black"/>
                </a:solidFill>
              </a:rPr>
              <a:t>. 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4860032" y="4744568"/>
            <a:ext cx="936104" cy="4846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6528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pleados, ubicación y antiguos alumnos de UAGRM Oficial | LinkedIn">
            <a:extLst>
              <a:ext uri="{FF2B5EF4-FFF2-40B4-BE49-F238E27FC236}">
                <a16:creationId xmlns:a16="http://schemas.microsoft.com/office/drawing/2014/main" xmlns="" id="{B8122BEC-30F6-346F-36FD-5C93B8302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1907704" y="332656"/>
            <a:ext cx="6830155" cy="2232247"/>
            <a:chOff x="1856043" y="-163138"/>
            <a:chExt cx="9106874" cy="2976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3200192" y="-163138"/>
              <a:ext cx="7762725" cy="20928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BO" sz="4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  <a:cs typeface="Arial" pitchFamily="34" charset="0"/>
                </a:rPr>
                <a:t>PROCESO DE PLANIFICACIÓN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1856043" y="2197639"/>
              <a:ext cx="5746501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SemiBold" panose="020F0502020204030204" pitchFamily="34" charset="0"/>
                  <a:cs typeface="Arial" pitchFamily="34" charset="0"/>
                </a:rPr>
                <a:t>PEI</a:t>
              </a:r>
              <a:r>
                <a:rPr lang="en-US" altLang="ko-KR" sz="2400" b="1" dirty="0">
                  <a:solidFill>
                    <a:srgbClr val="FF0000"/>
                  </a:solidFill>
                  <a:latin typeface="Aptos SemiBold" panose="020F0502020204030204" pitchFamily="34" charset="0"/>
                  <a:cs typeface="Arial" pitchFamily="34" charset="0"/>
                </a:rPr>
                <a:t> </a:t>
              </a:r>
              <a:r>
                <a:rPr lang="en-US" altLang="ko-K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SemiBold" panose="020F0502020204030204" pitchFamily="34" charset="0"/>
                  <a:cs typeface="Arial" pitchFamily="34" charset="0"/>
                </a:rPr>
                <a:t>2026</a:t>
              </a:r>
              <a:r>
                <a:rPr lang="en-US" altLang="ko-KR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SemiBold" panose="020F0502020204030204" pitchFamily="34" charset="0"/>
                  <a:cs typeface="Arial" pitchFamily="34" charset="0"/>
                </a:rPr>
                <a:t> – </a:t>
              </a:r>
              <a:r>
                <a:rPr lang="en-US" altLang="ko-KR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 SemiBold" panose="020F0502020204030204" pitchFamily="34" charset="0"/>
                  <a:cs typeface="Arial" pitchFamily="34" charset="0"/>
                </a:rPr>
                <a:t>2030 </a:t>
              </a:r>
              <a:endPara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05B7600C-C8A6-E38E-F1B7-5E23F4E56298}"/>
              </a:ext>
            </a:extLst>
          </p:cNvPr>
          <p:cNvSpPr txBox="1"/>
          <p:nvPr/>
        </p:nvSpPr>
        <p:spPr>
          <a:xfrm>
            <a:off x="6012160" y="6237312"/>
            <a:ext cx="43098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F0502020204030204" pitchFamily="34" charset="0"/>
                <a:cs typeface="Arial" pitchFamily="34" charset="0"/>
              </a:rPr>
              <a:t>PARTE I</a:t>
            </a:r>
            <a:endParaRPr lang="ko-KR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emiBold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80B8B78-798F-7AAD-ED47-341A4DC594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8" t="27600" r="42913" b="13600"/>
          <a:stretch/>
        </p:blipFill>
        <p:spPr>
          <a:xfrm>
            <a:off x="251520" y="819851"/>
            <a:ext cx="8712967" cy="599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23D68E6-2985-AA73-BF15-6847E44DE752}"/>
              </a:ext>
            </a:extLst>
          </p:cNvPr>
          <p:cNvSpPr/>
          <p:nvPr/>
        </p:nvSpPr>
        <p:spPr>
          <a:xfrm>
            <a:off x="1669321" y="188640"/>
            <a:ext cx="6062557" cy="5232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METODOLOGÍA DE ELABORACIÓN </a:t>
            </a:r>
            <a:r>
              <a:rPr lang="es-E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DEL PLAN </a:t>
            </a:r>
          </a:p>
        </p:txBody>
      </p:sp>
    </p:spTree>
    <p:extLst>
      <p:ext uri="{BB962C8B-B14F-4D97-AF65-F5344CB8AC3E}">
        <p14:creationId xmlns:p14="http://schemas.microsoft.com/office/powerpoint/2010/main" val="26834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dad Autónoma Gabriel René Moreno - La universidad">
            <a:extLst>
              <a:ext uri="{FF2B5EF4-FFF2-40B4-BE49-F238E27FC236}">
                <a16:creationId xmlns:a16="http://schemas.microsoft.com/office/drawing/2014/main" xmlns="" id="{D8C9251C-16C4-6BF8-07C6-5D2EAABB8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r="13427"/>
          <a:stretch/>
        </p:blipFill>
        <p:spPr bwMode="auto">
          <a:xfrm>
            <a:off x="63489" y="1076646"/>
            <a:ext cx="9001000" cy="57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35380"/>
            <a:ext cx="8291264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s-BO" dirty="0"/>
          </a:p>
          <a:p>
            <a:pPr lvl="0"/>
            <a:r>
              <a:rPr lang="es-BO" b="1" u="sng" dirty="0">
                <a:solidFill>
                  <a:srgbClr val="FF0000"/>
                </a:solidFill>
              </a:rPr>
              <a:t>La Unidad de Planificación</a:t>
            </a:r>
            <a:r>
              <a:rPr lang="es-BO" dirty="0"/>
              <a:t>:</a:t>
            </a:r>
          </a:p>
          <a:p>
            <a:pPr marL="0" lvl="0" indent="0">
              <a:buNone/>
            </a:pPr>
            <a:r>
              <a:rPr lang="es-BO" dirty="0"/>
              <a:t>	- Participa en la formulación, seguimiento y evaluación de la Planificación Nacional Universitaria.</a:t>
            </a:r>
          </a:p>
          <a:p>
            <a:pPr marL="0" lvl="0" indent="0">
              <a:buNone/>
            </a:pPr>
            <a:r>
              <a:rPr lang="es-BO" dirty="0"/>
              <a:t>	- Formula y realiza el seguimiento y evaluación del </a:t>
            </a:r>
            <a:r>
              <a:rPr lang="es-BO" dirty="0" err="1"/>
              <a:t>PEI</a:t>
            </a:r>
            <a:r>
              <a:rPr lang="es-BO" dirty="0"/>
              <a:t>.</a:t>
            </a:r>
          </a:p>
          <a:p>
            <a:pPr marL="0" lvl="0" indent="0">
              <a:buNone/>
            </a:pPr>
            <a:r>
              <a:rPr lang="es-BO" dirty="0"/>
              <a:t>	- Coordina los procesos de formulación, seguimiento y evaluación de los Planes Facultativos (PDF) y/o Carreras e Institutos.</a:t>
            </a:r>
          </a:p>
          <a:p>
            <a:pPr marL="0" lvl="0" indent="0">
              <a:buNone/>
            </a:pPr>
            <a:r>
              <a:rPr lang="es-BO" dirty="0"/>
              <a:t>	- Coordina la articulación del </a:t>
            </a:r>
            <a:r>
              <a:rPr lang="es-BO" dirty="0" err="1"/>
              <a:t>PEI</a:t>
            </a:r>
            <a:r>
              <a:rPr lang="es-BO" dirty="0"/>
              <a:t> con el POA, estableciendo mecanismos de 	formulación, seguimiento y evaluación del POA.</a:t>
            </a:r>
          </a:p>
          <a:p>
            <a:pPr lvl="0"/>
            <a:r>
              <a:rPr lang="es-BO" dirty="0"/>
              <a:t>Las </a:t>
            </a:r>
            <a:r>
              <a:rPr lang="es-BO" b="1" u="sng" dirty="0">
                <a:solidFill>
                  <a:srgbClr val="FF0000"/>
                </a:solidFill>
              </a:rPr>
              <a:t>Unidades Académicas, Administrativas y otras instancias de la estructura de la Universidad</a:t>
            </a:r>
            <a:r>
              <a:rPr lang="es-BO" dirty="0"/>
              <a:t>, en el nivel de planificación que les corresponde; son de carácter </a:t>
            </a:r>
            <a:r>
              <a:rPr lang="es-BO" b="1" i="1" u="sng" dirty="0"/>
              <a:t>operativo</a:t>
            </a:r>
            <a:r>
              <a:rPr lang="es-BO" dirty="0"/>
              <a:t>, como ejecutoras de las actividades, programas y proyectos definidos en los planes respectivos</a:t>
            </a:r>
          </a:p>
          <a:p>
            <a:pPr lvl="0"/>
            <a:r>
              <a:rPr lang="es-BO" dirty="0"/>
              <a:t>Las </a:t>
            </a:r>
            <a:r>
              <a:rPr lang="es-BO" b="1" u="sng" dirty="0">
                <a:solidFill>
                  <a:srgbClr val="FF0000"/>
                </a:solidFill>
              </a:rPr>
              <a:t>Unidades responsables de los Sistemas Informáticos y Estadísticas</a:t>
            </a:r>
            <a:r>
              <a:rPr lang="es-BO" dirty="0">
                <a:solidFill>
                  <a:srgbClr val="FF0000"/>
                </a:solidFill>
              </a:rPr>
              <a:t> </a:t>
            </a:r>
            <a:r>
              <a:rPr lang="es-BO" dirty="0"/>
              <a:t>deben apoyar en la generación de información y datos para el seguimiento, evaluación y formulación de los planes.</a:t>
            </a:r>
          </a:p>
          <a:p>
            <a:endParaRPr lang="es-BO" dirty="0"/>
          </a:p>
        </p:txBody>
      </p:sp>
      <p:sp>
        <p:nvSpPr>
          <p:cNvPr id="2" name="1 Rectángulo"/>
          <p:cNvSpPr/>
          <p:nvPr/>
        </p:nvSpPr>
        <p:spPr>
          <a:xfrm>
            <a:off x="467544" y="116632"/>
            <a:ext cx="8208912" cy="7920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200" b="1" dirty="0">
                <a:solidFill>
                  <a:schemeClr val="tx1"/>
                </a:solidFill>
              </a:rPr>
              <a:t>INSTANCIAS UNIVERSITARIAS PARTICIPANTES</a:t>
            </a:r>
          </a:p>
        </p:txBody>
      </p:sp>
    </p:spTree>
    <p:extLst>
      <p:ext uri="{BB962C8B-B14F-4D97-AF65-F5344CB8AC3E}">
        <p14:creationId xmlns:p14="http://schemas.microsoft.com/office/powerpoint/2010/main" val="251951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3092FD-345C-956C-9F58-850D24A47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928D607-4763-1926-1BB0-1E654B5EB15E}"/>
              </a:ext>
            </a:extLst>
          </p:cNvPr>
          <p:cNvGrpSpPr/>
          <p:nvPr/>
        </p:nvGrpSpPr>
        <p:grpSpPr>
          <a:xfrm>
            <a:off x="2267744" y="908720"/>
            <a:ext cx="7118187" cy="1841291"/>
            <a:chOff x="2336097" y="604946"/>
            <a:chExt cx="9490917" cy="24550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55769F4-1EDE-2D71-5A43-0623337843A8}"/>
                </a:ext>
              </a:extLst>
            </p:cNvPr>
            <p:cNvSpPr txBox="1"/>
            <p:nvPr/>
          </p:nvSpPr>
          <p:spPr>
            <a:xfrm>
              <a:off x="2336097" y="604946"/>
              <a:ext cx="9490917" cy="17645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4000" b="1" dirty="0">
                  <a:solidFill>
                    <a:schemeClr val="bg1"/>
                  </a:solidFill>
                  <a:latin typeface="Franklin Gothic Demi" panose="020B0703020102020204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SEGUIMIENTO AL PLAN DE ESTRATÉGICO INSTITUCIONAL </a:t>
              </a:r>
              <a:endParaRPr lang="es-BO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95F2789-7F3B-3C47-26B7-1CFCD972511A}"/>
                </a:ext>
              </a:extLst>
            </p:cNvPr>
            <p:cNvSpPr txBox="1"/>
            <p:nvPr/>
          </p:nvSpPr>
          <p:spPr>
            <a:xfrm>
              <a:off x="3392214" y="2444449"/>
              <a:ext cx="7680854" cy="615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(PEI – UAGRM  AJUSTADO 2021-2025)</a:t>
              </a:r>
              <a:endPara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95F591BD-08A9-C483-799E-F5B3AACA4358}"/>
              </a:ext>
            </a:extLst>
          </p:cNvPr>
          <p:cNvSpPr txBox="1"/>
          <p:nvPr/>
        </p:nvSpPr>
        <p:spPr>
          <a:xfrm>
            <a:off x="6012160" y="6237312"/>
            <a:ext cx="43098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F0502020204030204" pitchFamily="34" charset="0"/>
                <a:cs typeface="Arial" pitchFamily="34" charset="0"/>
              </a:rPr>
              <a:t>PARTE II</a:t>
            </a:r>
            <a:endParaRPr lang="ko-KR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emiBold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18">
            <a:extLst>
              <a:ext uri="{FF2B5EF4-FFF2-40B4-BE49-F238E27FC236}">
                <a16:creationId xmlns:a16="http://schemas.microsoft.com/office/drawing/2014/main" xmlns="" id="{72A041E3-AAFC-4DF2-A80E-68A0DA7F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6" y="877575"/>
            <a:ext cx="2012086" cy="46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PDU - SUB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Elipse 19">
            <a:extLst>
              <a:ext uri="{FF2B5EF4-FFF2-40B4-BE49-F238E27FC236}">
                <a16:creationId xmlns:a16="http://schemas.microsoft.com/office/drawing/2014/main" xmlns="" id="{CF2C25F9-13E3-41A4-A860-48481DFC9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350" y="1677595"/>
            <a:ext cx="1680366" cy="67128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PEI-UAGRM</a:t>
            </a:r>
            <a:endParaRPr kumimoji="0" lang="es-BO" altLang="es-E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Trapecio 22">
            <a:extLst>
              <a:ext uri="{FF2B5EF4-FFF2-40B4-BE49-F238E27FC236}">
                <a16:creationId xmlns:a16="http://schemas.microsoft.com/office/drawing/2014/main" xmlns="" id="{494EF20B-C430-4DB7-8048-03CCA4325611}"/>
              </a:ext>
            </a:extLst>
          </p:cNvPr>
          <p:cNvSpPr>
            <a:spLocks/>
          </p:cNvSpPr>
          <p:nvPr/>
        </p:nvSpPr>
        <p:spPr bwMode="auto">
          <a:xfrm>
            <a:off x="1720027" y="2435963"/>
            <a:ext cx="616055" cy="450672"/>
          </a:xfrm>
          <a:custGeom>
            <a:avLst/>
            <a:gdLst>
              <a:gd name="T0" fmla="*/ 0 w 892175"/>
              <a:gd name="T1" fmla="*/ 614045 h 614045"/>
              <a:gd name="T2" fmla="*/ 242302 w 892175"/>
              <a:gd name="T3" fmla="*/ 0 h 614045"/>
              <a:gd name="T4" fmla="*/ 649873 w 892175"/>
              <a:gd name="T5" fmla="*/ 0 h 614045"/>
              <a:gd name="T6" fmla="*/ 892175 w 892175"/>
              <a:gd name="T7" fmla="*/ 614045 h 614045"/>
              <a:gd name="T8" fmla="*/ 0 w 892175"/>
              <a:gd name="T9" fmla="*/ 614045 h 614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2175"/>
              <a:gd name="T16" fmla="*/ 0 h 614045"/>
              <a:gd name="T17" fmla="*/ 892175 w 892175"/>
              <a:gd name="T18" fmla="*/ 614045 h 6140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2175" h="614045">
                <a:moveTo>
                  <a:pt x="0" y="614045"/>
                </a:moveTo>
                <a:lnTo>
                  <a:pt x="242302" y="0"/>
                </a:lnTo>
                <a:lnTo>
                  <a:pt x="649873" y="0"/>
                </a:lnTo>
                <a:lnTo>
                  <a:pt x="892175" y="614045"/>
                </a:lnTo>
                <a:lnTo>
                  <a:pt x="0" y="614045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</a:t>
            </a:r>
            <a:endParaRPr kumimoji="0" lang="es-BO" altLang="es-ES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6" name="Flecha: a la derecha 33">
            <a:extLst>
              <a:ext uri="{FF2B5EF4-FFF2-40B4-BE49-F238E27FC236}">
                <a16:creationId xmlns:a16="http://schemas.microsoft.com/office/drawing/2014/main" xmlns="" id="{BD2B72AD-B5A8-4EDB-B32F-AFD85362D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2709" y="2391544"/>
            <a:ext cx="1279525" cy="533400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Flecha: a la derecha 34">
            <a:extLst>
              <a:ext uri="{FF2B5EF4-FFF2-40B4-BE49-F238E27FC236}">
                <a16:creationId xmlns:a16="http://schemas.microsoft.com/office/drawing/2014/main" xmlns="" id="{C7069BFC-F5FE-4C4F-8CC4-49F22891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121" y="2996952"/>
            <a:ext cx="1279525" cy="533400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Flecha: a la derecha 36">
            <a:extLst>
              <a:ext uri="{FF2B5EF4-FFF2-40B4-BE49-F238E27FC236}">
                <a16:creationId xmlns:a16="http://schemas.microsoft.com/office/drawing/2014/main" xmlns="" id="{A10252C3-C147-495B-A976-194305962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121" y="4869160"/>
            <a:ext cx="1279525" cy="533400"/>
          </a:xfrm>
          <a:prstGeom prst="rightArrow">
            <a:avLst>
              <a:gd name="adj1" fmla="val 50000"/>
              <a:gd name="adj2" fmla="val 4997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1" name="Cerrar llave 20">
            <a:extLst>
              <a:ext uri="{FF2B5EF4-FFF2-40B4-BE49-F238E27FC236}">
                <a16:creationId xmlns:a16="http://schemas.microsoft.com/office/drawing/2014/main" xmlns="" id="{BEEF3022-CF69-4F19-9DBB-4944CEED93E4}"/>
              </a:ext>
            </a:extLst>
          </p:cNvPr>
          <p:cNvSpPr/>
          <p:nvPr/>
        </p:nvSpPr>
        <p:spPr>
          <a:xfrm>
            <a:off x="4072385" y="2348881"/>
            <a:ext cx="394970" cy="1502855"/>
          </a:xfrm>
          <a:prstGeom prst="rightBrace">
            <a:avLst>
              <a:gd name="adj1" fmla="val 8333"/>
              <a:gd name="adj2" fmla="val 4611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2" name="Diagrama de flujo: cinta perforada 39">
            <a:extLst>
              <a:ext uri="{FF2B5EF4-FFF2-40B4-BE49-F238E27FC236}">
                <a16:creationId xmlns:a16="http://schemas.microsoft.com/office/drawing/2014/main" xmlns="" id="{CE664321-DABF-4A3B-A510-F027E3C92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268" y="2852936"/>
            <a:ext cx="965200" cy="1001713"/>
          </a:xfrm>
          <a:prstGeom prst="flowChartPunchedTape">
            <a:avLst/>
          </a:prstGeom>
          <a:solidFill>
            <a:srgbClr val="FFFF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1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MEDIO</a:t>
            </a:r>
            <a:endParaRPr kumimoji="0" lang="es-BO" altLang="es-ES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1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TÉRMINO </a:t>
            </a:r>
            <a:r>
              <a:rPr kumimoji="0" lang="es-BO" altLang="es-ES" sz="11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16955171-D94A-4FB6-92B7-9E78A6732BC7}"/>
              </a:ext>
            </a:extLst>
          </p:cNvPr>
          <p:cNvSpPr/>
          <p:nvPr/>
        </p:nvSpPr>
        <p:spPr>
          <a:xfrm>
            <a:off x="5559588" y="2391544"/>
            <a:ext cx="489585" cy="3125688"/>
          </a:xfrm>
          <a:prstGeom prst="rightBrace">
            <a:avLst>
              <a:gd name="adj1" fmla="val 8333"/>
              <a:gd name="adj2" fmla="val 4611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24" name="Cinta: inclinada hacia arriba 41">
            <a:extLst>
              <a:ext uri="{FF2B5EF4-FFF2-40B4-BE49-F238E27FC236}">
                <a16:creationId xmlns:a16="http://schemas.microsoft.com/office/drawing/2014/main" xmlns="" id="{BA9392A2-5736-4F0B-9236-C30CEFCDB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660" y="3429000"/>
            <a:ext cx="2084387" cy="1070808"/>
          </a:xfrm>
          <a:prstGeom prst="ribbon2">
            <a:avLst>
              <a:gd name="adj1" fmla="val 16667"/>
              <a:gd name="adj2" fmla="val 68944"/>
            </a:avLst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kumimoji="0" lang="es-BO" altLang="es-ES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</a:t>
            </a:r>
            <a:r>
              <a:rPr kumimoji="0" lang="es-BO" altLang="es-ES" sz="1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</a:t>
            </a:r>
            <a:r>
              <a:rPr kumimoji="0" lang="es-BO" altLang="es-E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BO" altLang="es-ES" sz="1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UAGRM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055657E4-689A-4E4E-BF63-C1CAC96A8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46" y="-11241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7" name="Rectangle 38">
            <a:extLst>
              <a:ext uri="{FF2B5EF4-FFF2-40B4-BE49-F238E27FC236}">
                <a16:creationId xmlns:a16="http://schemas.microsoft.com/office/drawing/2014/main" xmlns="" id="{4C74B3EE-DDDC-437A-8497-AEF6BACC4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46" y="-5907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altLang="es-E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kumimoji="0" lang="es-BO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endParaRPr kumimoji="0" lang="es-BO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xmlns="" id="{B8F509E3-8759-494C-A476-922BE4F41CB3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6200000" flipH="1">
            <a:off x="1743267" y="936329"/>
            <a:ext cx="331708" cy="1150824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rapecio 22">
            <a:extLst>
              <a:ext uri="{FF2B5EF4-FFF2-40B4-BE49-F238E27FC236}">
                <a16:creationId xmlns:a16="http://schemas.microsoft.com/office/drawing/2014/main" xmlns="" id="{494EF20B-C430-4DB7-8048-03CCA4325611}"/>
              </a:ext>
            </a:extLst>
          </p:cNvPr>
          <p:cNvSpPr>
            <a:spLocks/>
          </p:cNvSpPr>
          <p:nvPr/>
        </p:nvSpPr>
        <p:spPr bwMode="auto">
          <a:xfrm>
            <a:off x="1723697" y="4922544"/>
            <a:ext cx="616055" cy="450672"/>
          </a:xfrm>
          <a:custGeom>
            <a:avLst/>
            <a:gdLst>
              <a:gd name="T0" fmla="*/ 0 w 892175"/>
              <a:gd name="T1" fmla="*/ 614045 h 614045"/>
              <a:gd name="T2" fmla="*/ 242302 w 892175"/>
              <a:gd name="T3" fmla="*/ 0 h 614045"/>
              <a:gd name="T4" fmla="*/ 649873 w 892175"/>
              <a:gd name="T5" fmla="*/ 0 h 614045"/>
              <a:gd name="T6" fmla="*/ 892175 w 892175"/>
              <a:gd name="T7" fmla="*/ 614045 h 614045"/>
              <a:gd name="T8" fmla="*/ 0 w 892175"/>
              <a:gd name="T9" fmla="*/ 614045 h 614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2175"/>
              <a:gd name="T16" fmla="*/ 0 h 614045"/>
              <a:gd name="T17" fmla="*/ 892175 w 892175"/>
              <a:gd name="T18" fmla="*/ 614045 h 6140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2175" h="614045">
                <a:moveTo>
                  <a:pt x="0" y="614045"/>
                </a:moveTo>
                <a:lnTo>
                  <a:pt x="242302" y="0"/>
                </a:lnTo>
                <a:lnTo>
                  <a:pt x="649873" y="0"/>
                </a:lnTo>
                <a:lnTo>
                  <a:pt x="892175" y="614045"/>
                </a:lnTo>
                <a:lnTo>
                  <a:pt x="0" y="614045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</a:t>
            </a:r>
            <a:endParaRPr kumimoji="0" lang="es-BO" altLang="es-ES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0" name="Trapecio 22">
            <a:extLst>
              <a:ext uri="{FF2B5EF4-FFF2-40B4-BE49-F238E27FC236}">
                <a16:creationId xmlns:a16="http://schemas.microsoft.com/office/drawing/2014/main" xmlns="" id="{494EF20B-C430-4DB7-8048-03CCA4325611}"/>
              </a:ext>
            </a:extLst>
          </p:cNvPr>
          <p:cNvSpPr>
            <a:spLocks/>
          </p:cNvSpPr>
          <p:nvPr/>
        </p:nvSpPr>
        <p:spPr bwMode="auto">
          <a:xfrm>
            <a:off x="1723697" y="3050336"/>
            <a:ext cx="616055" cy="450672"/>
          </a:xfrm>
          <a:custGeom>
            <a:avLst/>
            <a:gdLst>
              <a:gd name="T0" fmla="*/ 0 w 892175"/>
              <a:gd name="T1" fmla="*/ 614045 h 614045"/>
              <a:gd name="T2" fmla="*/ 242302 w 892175"/>
              <a:gd name="T3" fmla="*/ 0 h 614045"/>
              <a:gd name="T4" fmla="*/ 649873 w 892175"/>
              <a:gd name="T5" fmla="*/ 0 h 614045"/>
              <a:gd name="T6" fmla="*/ 892175 w 892175"/>
              <a:gd name="T7" fmla="*/ 614045 h 614045"/>
              <a:gd name="T8" fmla="*/ 0 w 892175"/>
              <a:gd name="T9" fmla="*/ 614045 h 614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2175"/>
              <a:gd name="T16" fmla="*/ 0 h 614045"/>
              <a:gd name="T17" fmla="*/ 892175 w 892175"/>
              <a:gd name="T18" fmla="*/ 614045 h 6140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2175" h="614045">
                <a:moveTo>
                  <a:pt x="0" y="614045"/>
                </a:moveTo>
                <a:lnTo>
                  <a:pt x="242302" y="0"/>
                </a:lnTo>
                <a:lnTo>
                  <a:pt x="649873" y="0"/>
                </a:lnTo>
                <a:lnTo>
                  <a:pt x="892175" y="614045"/>
                </a:lnTo>
                <a:lnTo>
                  <a:pt x="0" y="614045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</a:t>
            </a:r>
            <a:endParaRPr kumimoji="0" lang="es-BO" altLang="es-ES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1" name="Trapecio 22">
            <a:extLst>
              <a:ext uri="{FF2B5EF4-FFF2-40B4-BE49-F238E27FC236}">
                <a16:creationId xmlns:a16="http://schemas.microsoft.com/office/drawing/2014/main" xmlns="" id="{494EF20B-C430-4DB7-8048-03CCA4325611}"/>
              </a:ext>
            </a:extLst>
          </p:cNvPr>
          <p:cNvSpPr>
            <a:spLocks/>
          </p:cNvSpPr>
          <p:nvPr/>
        </p:nvSpPr>
        <p:spPr bwMode="auto">
          <a:xfrm>
            <a:off x="1723697" y="3626400"/>
            <a:ext cx="616055" cy="450672"/>
          </a:xfrm>
          <a:custGeom>
            <a:avLst/>
            <a:gdLst>
              <a:gd name="T0" fmla="*/ 0 w 892175"/>
              <a:gd name="T1" fmla="*/ 614045 h 614045"/>
              <a:gd name="T2" fmla="*/ 242302 w 892175"/>
              <a:gd name="T3" fmla="*/ 0 h 614045"/>
              <a:gd name="T4" fmla="*/ 649873 w 892175"/>
              <a:gd name="T5" fmla="*/ 0 h 614045"/>
              <a:gd name="T6" fmla="*/ 892175 w 892175"/>
              <a:gd name="T7" fmla="*/ 614045 h 614045"/>
              <a:gd name="T8" fmla="*/ 0 w 892175"/>
              <a:gd name="T9" fmla="*/ 614045 h 614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2175"/>
              <a:gd name="T16" fmla="*/ 0 h 614045"/>
              <a:gd name="T17" fmla="*/ 892175 w 892175"/>
              <a:gd name="T18" fmla="*/ 614045 h 6140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2175" h="614045">
                <a:moveTo>
                  <a:pt x="0" y="614045"/>
                </a:moveTo>
                <a:lnTo>
                  <a:pt x="242302" y="0"/>
                </a:lnTo>
                <a:lnTo>
                  <a:pt x="649873" y="0"/>
                </a:lnTo>
                <a:lnTo>
                  <a:pt x="892175" y="614045"/>
                </a:lnTo>
                <a:lnTo>
                  <a:pt x="0" y="614045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</a:t>
            </a:r>
            <a:endParaRPr kumimoji="0" lang="es-BO" altLang="es-ES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327666" y="58614"/>
            <a:ext cx="8596994" cy="70609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3600" b="1" dirty="0"/>
              <a:t>RELACION ENTRE SEGUIMIENTO Y EVALUACIÓN</a:t>
            </a:r>
          </a:p>
        </p:txBody>
      </p:sp>
      <p:sp>
        <p:nvSpPr>
          <p:cNvPr id="46" name="Trapecio 22">
            <a:extLst>
              <a:ext uri="{FF2B5EF4-FFF2-40B4-BE49-F238E27FC236}">
                <a16:creationId xmlns:a16="http://schemas.microsoft.com/office/drawing/2014/main" xmlns="" id="{494EF20B-C430-4DB7-8048-03CCA4325611}"/>
              </a:ext>
            </a:extLst>
          </p:cNvPr>
          <p:cNvSpPr>
            <a:spLocks/>
          </p:cNvSpPr>
          <p:nvPr/>
        </p:nvSpPr>
        <p:spPr bwMode="auto">
          <a:xfrm>
            <a:off x="1691680" y="4274472"/>
            <a:ext cx="616055" cy="450672"/>
          </a:xfrm>
          <a:custGeom>
            <a:avLst/>
            <a:gdLst>
              <a:gd name="T0" fmla="*/ 0 w 892175"/>
              <a:gd name="T1" fmla="*/ 614045 h 614045"/>
              <a:gd name="T2" fmla="*/ 242302 w 892175"/>
              <a:gd name="T3" fmla="*/ 0 h 614045"/>
              <a:gd name="T4" fmla="*/ 649873 w 892175"/>
              <a:gd name="T5" fmla="*/ 0 h 614045"/>
              <a:gd name="T6" fmla="*/ 892175 w 892175"/>
              <a:gd name="T7" fmla="*/ 614045 h 614045"/>
              <a:gd name="T8" fmla="*/ 0 w 892175"/>
              <a:gd name="T9" fmla="*/ 614045 h 614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2175"/>
              <a:gd name="T16" fmla="*/ 0 h 614045"/>
              <a:gd name="T17" fmla="*/ 892175 w 892175"/>
              <a:gd name="T18" fmla="*/ 614045 h 6140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2175" h="614045">
                <a:moveTo>
                  <a:pt x="0" y="614045"/>
                </a:moveTo>
                <a:lnTo>
                  <a:pt x="242302" y="0"/>
                </a:lnTo>
                <a:lnTo>
                  <a:pt x="649873" y="0"/>
                </a:lnTo>
                <a:lnTo>
                  <a:pt x="892175" y="614045"/>
                </a:lnTo>
                <a:lnTo>
                  <a:pt x="0" y="614045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</a:t>
            </a:r>
            <a:endParaRPr kumimoji="0" lang="es-BO" altLang="es-ES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7" name="Flecha: a la derecha 36">
            <a:extLst>
              <a:ext uri="{FF2B5EF4-FFF2-40B4-BE49-F238E27FC236}">
                <a16:creationId xmlns:a16="http://schemas.microsoft.com/office/drawing/2014/main" xmlns="" id="{A10252C3-C147-495B-A976-194305962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120" y="4274472"/>
            <a:ext cx="1279525" cy="533400"/>
          </a:xfrm>
          <a:prstGeom prst="rightArrow">
            <a:avLst>
              <a:gd name="adj1" fmla="val 50000"/>
              <a:gd name="adj2" fmla="val 499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0" name="Cerrar llave 20">
            <a:extLst>
              <a:ext uri="{FF2B5EF4-FFF2-40B4-BE49-F238E27FC236}">
                <a16:creationId xmlns:a16="http://schemas.microsoft.com/office/drawing/2014/main" xmlns="" id="{BEEF3022-CF69-4F19-9DBB-4944CEED93E4}"/>
              </a:ext>
            </a:extLst>
          </p:cNvPr>
          <p:cNvSpPr/>
          <p:nvPr/>
        </p:nvSpPr>
        <p:spPr>
          <a:xfrm>
            <a:off x="4072385" y="3903713"/>
            <a:ext cx="394970" cy="1498847"/>
          </a:xfrm>
          <a:prstGeom prst="rightBrace">
            <a:avLst>
              <a:gd name="adj1" fmla="val 8333"/>
              <a:gd name="adj2" fmla="val 4611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187624" y="2661299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187624" y="2013237"/>
            <a:ext cx="72008" cy="3215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1187624" y="2018181"/>
            <a:ext cx="3836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1201489" y="388909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1215971" y="450273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1259632" y="515064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1201489" y="3256731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echa: a la derecha 34">
            <a:extLst>
              <a:ext uri="{FF2B5EF4-FFF2-40B4-BE49-F238E27FC236}">
                <a16:creationId xmlns:a16="http://schemas.microsoft.com/office/drawing/2014/main" xmlns="" id="{C7069BFC-F5FE-4C4F-8CC4-49F22891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3615680"/>
            <a:ext cx="1279525" cy="533400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BO" altLang="es-ES" sz="1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</a:t>
            </a:r>
            <a:endParaRPr kumimoji="0" lang="es-BO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872" cy="490066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s-ES" sz="1400" b="1" dirty="0">
                <a:latin typeface="+mn-lt"/>
              </a:rPr>
              <a:t>FORMULARIO DE SEGUIMIENTO AL PLAN DE ESTRATÉGICO INSTITUCIONAL </a:t>
            </a:r>
            <a:r>
              <a:rPr lang="es-BO" sz="1400" dirty="0">
                <a:latin typeface="+mn-lt"/>
              </a:rPr>
              <a:t/>
            </a:r>
            <a:br>
              <a:rPr lang="es-BO" sz="1400" dirty="0">
                <a:latin typeface="+mn-lt"/>
              </a:rPr>
            </a:br>
            <a:r>
              <a:rPr lang="es-ES" sz="1400" b="1" dirty="0">
                <a:latin typeface="+mn-lt"/>
              </a:rPr>
              <a:t>(PEI – UAGRM  AJUSTADO 2021-2025)</a:t>
            </a:r>
            <a:endParaRPr lang="es-BO" sz="1400" dirty="0">
              <a:latin typeface="+mn-lt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88745"/>
              </p:ext>
            </p:extLst>
          </p:nvPr>
        </p:nvGraphicFramePr>
        <p:xfrm>
          <a:off x="539552" y="836712"/>
          <a:ext cx="7848873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2441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9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9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FACULTAD /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DIRECCIÓN ADMINISTRATIVA / UNIDAD FUNCIONAL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(A)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GESTIÓN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(B)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LLENADO 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s-ES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(C)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10483"/>
              </p:ext>
            </p:extLst>
          </p:nvPr>
        </p:nvGraphicFramePr>
        <p:xfrm>
          <a:off x="539552" y="2276872"/>
          <a:ext cx="7848874" cy="2751582"/>
        </p:xfrm>
        <a:graphic>
          <a:graphicData uri="http://schemas.openxmlformats.org/drawingml/2006/table">
            <a:tbl>
              <a:tblPr firstRow="1" firstCol="1" bandRow="1"/>
              <a:tblGrid>
                <a:gridCol w="449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3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96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4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3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27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</a:t>
                      </a: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ESTRATÉGICO DEL </a:t>
                      </a:r>
                      <a:r>
                        <a:rPr lang="es-ES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P.E.I</a:t>
                      </a: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., 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EL QUE TRABAJO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(D)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O.E.  ………   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 DEL P.E.I., QUE MIDE SU OBJ. ESTRATRATEGICO 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(E)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 ……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 …..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 …..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..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n.</a:t>
                      </a: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(F)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 PROGRAMADO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(G)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CUMPLIMIENTO DEL INDICADOR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(H)</a:t>
                      </a: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RESULTADO DEL CUMPLIMIENTO DEL INDICADOR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ACCIONES CORRECTIVAS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(Si corresponde)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(J</a:t>
                      </a: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MEDIO DE VERIFICACIÓN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(K)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15329"/>
              </p:ext>
            </p:extLst>
          </p:nvPr>
        </p:nvGraphicFramePr>
        <p:xfrm>
          <a:off x="539552" y="5468072"/>
          <a:ext cx="7920879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2245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4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5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CONCEPTO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CARGO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FIRMA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ELABORADO POR: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(L)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VoBo. DECANO/ DIRECTOR ADMINISTRATIVO/ UNIDAD FUNCIONAL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1691680" y="2060848"/>
            <a:ext cx="6048672" cy="372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CUMPLIMIENTO DEL INDICADOR Y RESULTADOS ALCANZADOS EN LA GESTIÓN </a:t>
            </a:r>
            <a:endParaRPr lang="es-BO" sz="1400" b="1" dirty="0">
              <a:solidFill>
                <a:schemeClr val="tx1"/>
              </a:solidFill>
            </a:endParaRPr>
          </a:p>
          <a:p>
            <a:pPr algn="ctr"/>
            <a:endParaRPr lang="es-BO" dirty="0"/>
          </a:p>
        </p:txBody>
      </p:sp>
      <p:sp>
        <p:nvSpPr>
          <p:cNvPr id="16" name="15 Rectángulo"/>
          <p:cNvSpPr/>
          <p:nvPr/>
        </p:nvSpPr>
        <p:spPr>
          <a:xfrm>
            <a:off x="539552" y="5085184"/>
            <a:ext cx="78488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RESPONSABLES DE LA INFORMACIÓN</a:t>
            </a:r>
            <a:endParaRPr lang="es-BO" sz="1400" dirty="0">
              <a:solidFill>
                <a:schemeClr val="tx1"/>
              </a:solidFill>
            </a:endParaRPr>
          </a:p>
          <a:p>
            <a:pPr algn="ctr"/>
            <a:endParaRPr lang="es-BO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1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s-BO" sz="2400" b="1" dirty="0">
                <a:latin typeface="+mn-lt"/>
              </a:rPr>
              <a:t>PROCEDIMIENTO PARA EL LLENADO DEL FORMULARIO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6400" b="1" i="1" u="sng" dirty="0"/>
              <a:t>SE RECOMIENDA</a:t>
            </a:r>
            <a:r>
              <a:rPr lang="es-ES" sz="5600" b="1" i="1" u="sng" dirty="0"/>
              <a:t>:</a:t>
            </a:r>
          </a:p>
          <a:p>
            <a:pPr marL="0" indent="0">
              <a:buNone/>
            </a:pPr>
            <a:endParaRPr lang="es-BO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s-ES" sz="6400" b="1" dirty="0"/>
              <a:t>LAS DECANATURAS DEBEN CONSOLIDAR EL FORMULARIO DE SEGUIMIENTO A NIVEL FACULTATIVO (INCLUYE CARRERAS, INSTITUTOS DE INVESTIGACIÓN, UNIDADES FACULTATIVAS DE POSGRADO Y OTRAS DEPENDENCIAS) . </a:t>
            </a:r>
          </a:p>
          <a:p>
            <a:pPr marL="0" lvl="0" indent="0">
              <a:buNone/>
            </a:pPr>
            <a:endParaRPr lang="es-BO" sz="6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s-ES" sz="6400" b="1" dirty="0"/>
              <a:t>LAS DIRECCIONES ADMINISTRATIVAS DE LA </a:t>
            </a:r>
            <a:r>
              <a:rPr lang="es-ES" sz="6400" b="1" dirty="0" err="1"/>
              <a:t>UAGRM</a:t>
            </a:r>
            <a:r>
              <a:rPr lang="es-ES" sz="6400" b="1" dirty="0"/>
              <a:t>, DEBEN CONSOLIDAR EL FORMULARIO DE SEGUIMIENTO CON SUS UNIDADES DEPENDIENTES. </a:t>
            </a:r>
          </a:p>
          <a:p>
            <a:pPr marL="0" lvl="0" indent="0">
              <a:buNone/>
            </a:pPr>
            <a:endParaRPr lang="es-BO" sz="6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6400" b="1" u="dbl" dirty="0"/>
              <a:t>PARA EL LLENADO:</a:t>
            </a:r>
          </a:p>
          <a:p>
            <a:pPr>
              <a:buFont typeface="Wingdings" panose="05000000000000000000" pitchFamily="2" charset="2"/>
              <a:buChar char="Ø"/>
            </a:pPr>
            <a:endParaRPr lang="es-BO" sz="6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6400" b="1" dirty="0" err="1"/>
              <a:t>1ro</a:t>
            </a:r>
            <a:r>
              <a:rPr lang="es-ES" sz="6400" b="1" dirty="0"/>
              <a:t>)</a:t>
            </a:r>
            <a:r>
              <a:rPr lang="es-ES" sz="6400" dirty="0"/>
              <a:t>  IDENTIFICAR LOS INDICADORES PROGRAMADOS Y/O TRABAJADOS EN LA GESTIÓN. </a:t>
            </a:r>
          </a:p>
          <a:p>
            <a:pPr>
              <a:buFont typeface="Wingdings" panose="05000000000000000000" pitchFamily="2" charset="2"/>
              <a:buChar char="v"/>
            </a:pPr>
            <a:endParaRPr lang="es-BO" sz="6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6400" b="1" dirty="0" err="1"/>
              <a:t>2do</a:t>
            </a:r>
            <a:r>
              <a:rPr lang="es-ES" sz="6400" b="1" dirty="0"/>
              <a:t>)</a:t>
            </a:r>
            <a:r>
              <a:rPr lang="es-ES" sz="6400" dirty="0"/>
              <a:t>  IDENTIFICAR LA COMPETENCIA EN FUNCIÓN AL </a:t>
            </a:r>
            <a:r>
              <a:rPr lang="es-ES" sz="6400" b="1" u="sng" dirty="0"/>
              <a:t>RESPONSABLE DE LA META </a:t>
            </a:r>
            <a:r>
              <a:rPr lang="es-ES" sz="6400" dirty="0"/>
              <a:t>EN LA EJECUCIÓN DEL INDICADOR. </a:t>
            </a:r>
          </a:p>
          <a:p>
            <a:pPr>
              <a:buFont typeface="Wingdings" panose="05000000000000000000" pitchFamily="2" charset="2"/>
              <a:buChar char="v"/>
            </a:pPr>
            <a:endParaRPr lang="es-BO" sz="6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6400" b="1" dirty="0" err="1"/>
              <a:t>3ro</a:t>
            </a:r>
            <a:r>
              <a:rPr lang="es-ES" sz="6400" b="1" dirty="0"/>
              <a:t>)</a:t>
            </a:r>
            <a:r>
              <a:rPr lang="es-ES" sz="6400" dirty="0"/>
              <a:t>  PARA REALIZAR EL LLENADO DEL FORMULARIO ADJUNTO, SE DEBE </a:t>
            </a:r>
            <a:r>
              <a:rPr lang="es-ES" sz="6400" b="1" u="sng" dirty="0"/>
              <a:t>UTILIZAR</a:t>
            </a:r>
            <a:r>
              <a:rPr lang="es-ES" sz="6400" dirty="0"/>
              <a:t> </a:t>
            </a:r>
            <a:r>
              <a:rPr lang="es-ES" sz="6400" b="1" u="sng" dirty="0"/>
              <a:t>UN FORMULARIO POR OBJETIVO ESTRATÉGICO</a:t>
            </a:r>
            <a:r>
              <a:rPr lang="es-ES" sz="6400" b="1" dirty="0"/>
              <a:t>,</a:t>
            </a:r>
            <a:r>
              <a:rPr lang="es-ES" sz="6400" dirty="0"/>
              <a:t> ES DECIR POR CADA OBJETIVO ESTRATÉGICO UN FORMULARIO, SIENDO POSIBLE  EL CUMPLIMIENTO DE 2 O MÁS INDICADORES POR OBJETIVO ESTRATÉGICO.</a:t>
            </a:r>
            <a:endParaRPr lang="es-BO" sz="6400" dirty="0"/>
          </a:p>
        </p:txBody>
      </p:sp>
    </p:spTree>
    <p:extLst>
      <p:ext uri="{BB962C8B-B14F-4D97-AF65-F5344CB8AC3E}">
        <p14:creationId xmlns:p14="http://schemas.microsoft.com/office/powerpoint/2010/main" val="54221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872" cy="49006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ES" sz="1400" b="1" dirty="0">
                <a:latin typeface="+mn-lt"/>
              </a:rPr>
              <a:t>FORMULARIO DE SEGUIMIENTO AL PLAN DE ESTRATÉGICO INSTITUCIONAL </a:t>
            </a:r>
            <a:r>
              <a:rPr lang="es-BO" sz="1400" dirty="0">
                <a:latin typeface="+mn-lt"/>
              </a:rPr>
              <a:t/>
            </a:r>
            <a:br>
              <a:rPr lang="es-BO" sz="1400" dirty="0">
                <a:latin typeface="+mn-lt"/>
              </a:rPr>
            </a:br>
            <a:r>
              <a:rPr lang="es-ES" sz="1400" b="1" dirty="0">
                <a:latin typeface="+mn-lt"/>
              </a:rPr>
              <a:t>(</a:t>
            </a:r>
            <a:r>
              <a:rPr lang="es-ES" sz="1400" b="1" dirty="0" err="1">
                <a:latin typeface="+mn-lt"/>
              </a:rPr>
              <a:t>PEI</a:t>
            </a:r>
            <a:r>
              <a:rPr lang="es-ES" sz="1400" b="1" dirty="0">
                <a:latin typeface="+mn-lt"/>
              </a:rPr>
              <a:t> – </a:t>
            </a:r>
            <a:r>
              <a:rPr lang="es-ES" sz="1400" b="1" dirty="0" err="1">
                <a:latin typeface="+mn-lt"/>
              </a:rPr>
              <a:t>UAGRM</a:t>
            </a:r>
            <a:r>
              <a:rPr lang="es-ES" sz="1400" b="1" dirty="0">
                <a:latin typeface="+mn-lt"/>
              </a:rPr>
              <a:t> 2019-2025)</a:t>
            </a:r>
            <a:endParaRPr lang="es-BO" sz="1400" dirty="0">
              <a:latin typeface="+mn-lt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47483"/>
              </p:ext>
            </p:extLst>
          </p:nvPr>
        </p:nvGraphicFramePr>
        <p:xfrm>
          <a:off x="539552" y="836712"/>
          <a:ext cx="7848873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2441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9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9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FACULTAD /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DIRECCIÓN ADMINISTRATIVA / UNIDAD FUNCIONAL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(A)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FACULTAD DE CIENCIAS “X”</a:t>
                      </a:r>
                      <a:endParaRPr lang="es-BO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GESTIÓN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(B)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LLENADO 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s-ES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(C)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       </a:t>
                      </a: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14-02-2023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73650"/>
              </p:ext>
            </p:extLst>
          </p:nvPr>
        </p:nvGraphicFramePr>
        <p:xfrm>
          <a:off x="539552" y="2276872"/>
          <a:ext cx="7848874" cy="2868732"/>
        </p:xfrm>
        <a:graphic>
          <a:graphicData uri="http://schemas.openxmlformats.org/drawingml/2006/table">
            <a:tbl>
              <a:tblPr firstRow="1" firstCol="1" bandRow="1"/>
              <a:tblGrid>
                <a:gridCol w="449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3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1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24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3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27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</a:t>
                      </a: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ESTRATÉGICO DEL </a:t>
                      </a:r>
                      <a:r>
                        <a:rPr lang="es-ES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P.E.I</a:t>
                      </a: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., 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EL QUE TRABAJO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(D)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O.E</a:t>
                      </a: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  5 .-  Asegurar</a:t>
                      </a:r>
                      <a:r>
                        <a:rPr lang="es-ES" sz="12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 Calidad Académica de los programas profesionales de Grado</a:t>
                      </a: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 DEL </a:t>
                      </a:r>
                      <a:r>
                        <a:rPr lang="es-ES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P.E.I</a:t>
                      </a: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., QUE MIDE SU </a:t>
                      </a:r>
                      <a:r>
                        <a:rPr lang="es-ES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</a:t>
                      </a: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s-ES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ESTRATRATEGICO</a:t>
                      </a: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(E)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1.-   Indicador 1:    No. de Carreras de Grado Acreditadas a Nivel Nacional.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2.-   Indicador 3:    No. de Carreras de Grado Acreditadas a Nivel Internacional.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(F)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 PROGRAMADO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(G)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CUMPLIMIENTO DEL INDICADOR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(H)</a:t>
                      </a: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RESULTADO DEL CUMPLIMIENTO DEL INDICADOR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(I)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ACCIONES CORRECTIVAS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(Si corresponde)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(J</a:t>
                      </a: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MEDIO DE VERIFICACIÓN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(K)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1 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s-ES" sz="1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Carrera “X” cuenta con certificado de acreditación a la calidad académica y administrativa otorgada por la </a:t>
                      </a:r>
                      <a:r>
                        <a:rPr lang="es-ES" sz="10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CNACU</a:t>
                      </a:r>
                      <a:r>
                        <a:rPr lang="es-ES" sz="1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B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Certificado de </a:t>
                      </a:r>
                      <a:r>
                        <a:rPr lang="es-ES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Acred</a:t>
                      </a: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la Carrera No….. Del  </a:t>
                      </a:r>
                      <a:r>
                        <a:rPr lang="es-ES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CNACU</a:t>
                      </a:r>
                      <a:endParaRPr lang="es-B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2 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1 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0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Sistema regional de </a:t>
                      </a:r>
                      <a:r>
                        <a:rPr lang="es-ES" sz="9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aceditación</a:t>
                      </a: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carreas del Mercosur ,no ha programado</a:t>
                      </a:r>
                      <a:r>
                        <a:rPr lang="es-ES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 acreditación </a:t>
                      </a:r>
                      <a:r>
                        <a:rPr lang="es-ES" sz="9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internal</a:t>
                      </a:r>
                      <a:r>
                        <a:rPr lang="es-ES" sz="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de la Carrera “Y”  en el 2022;  Se tiene reprogramada esta actividad el 2023.</a:t>
                      </a:r>
                      <a:endParaRPr lang="es-B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57978"/>
              </p:ext>
            </p:extLst>
          </p:nvPr>
        </p:nvGraphicFramePr>
        <p:xfrm>
          <a:off x="539552" y="5468072"/>
          <a:ext cx="7920879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2245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4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5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CONCEPTO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CARGO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FIRMA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ELABORADO POR: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(L)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VoBo. DECANO/ DIRECTOR ADMINISTRATIVO/ UNIDAD FUNCIONAL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1691680" y="2060848"/>
            <a:ext cx="6048672" cy="372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CUMPLIMIENTO DEL INDICADOR Y RESULTADOS ALCANZADOS EN LA GESTIÓN </a:t>
            </a:r>
            <a:endParaRPr lang="es-BO" sz="1400" b="1" dirty="0">
              <a:solidFill>
                <a:schemeClr val="tx1"/>
              </a:solidFill>
            </a:endParaRPr>
          </a:p>
          <a:p>
            <a:pPr algn="ctr"/>
            <a:endParaRPr lang="es-BO" dirty="0"/>
          </a:p>
        </p:txBody>
      </p:sp>
      <p:sp>
        <p:nvSpPr>
          <p:cNvPr id="16" name="15 Rectángulo"/>
          <p:cNvSpPr/>
          <p:nvPr/>
        </p:nvSpPr>
        <p:spPr>
          <a:xfrm>
            <a:off x="539552" y="5229200"/>
            <a:ext cx="78488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RESPONSABLES DE LA INFORMACIÓN</a:t>
            </a:r>
            <a:endParaRPr lang="es-BO" sz="1400" dirty="0">
              <a:solidFill>
                <a:schemeClr val="tx1"/>
              </a:solidFill>
            </a:endParaRPr>
          </a:p>
          <a:p>
            <a:pPr algn="ctr"/>
            <a:endParaRPr lang="es-BO" sz="1400" dirty="0">
              <a:solidFill>
                <a:schemeClr val="tx1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6948264" y="260648"/>
            <a:ext cx="21237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b="1" i="1" u="sng" dirty="0">
                <a:solidFill>
                  <a:schemeClr val="tx1"/>
                </a:solidFill>
              </a:rPr>
              <a:t>EJEMPLO  1</a:t>
            </a:r>
          </a:p>
        </p:txBody>
      </p:sp>
    </p:spTree>
    <p:extLst>
      <p:ext uri="{BB962C8B-B14F-4D97-AF65-F5344CB8AC3E}">
        <p14:creationId xmlns:p14="http://schemas.microsoft.com/office/powerpoint/2010/main" val="161116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872" cy="49006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ES" sz="1400" b="1" dirty="0">
                <a:latin typeface="+mn-lt"/>
              </a:rPr>
              <a:t>FORMULARIO DE SEGUIMIENTO AL PLAN DE ESTRATÉGICO INSTITUCIONAL </a:t>
            </a:r>
            <a:r>
              <a:rPr lang="es-BO" sz="1400" dirty="0">
                <a:latin typeface="+mn-lt"/>
              </a:rPr>
              <a:t/>
            </a:r>
            <a:br>
              <a:rPr lang="es-BO" sz="1400" dirty="0">
                <a:latin typeface="+mn-lt"/>
              </a:rPr>
            </a:br>
            <a:r>
              <a:rPr lang="es-ES" sz="1400" b="1" dirty="0">
                <a:latin typeface="+mn-lt"/>
              </a:rPr>
              <a:t>(</a:t>
            </a:r>
            <a:r>
              <a:rPr lang="es-ES" sz="1400" b="1" dirty="0" err="1">
                <a:latin typeface="+mn-lt"/>
              </a:rPr>
              <a:t>PEI</a:t>
            </a:r>
            <a:r>
              <a:rPr lang="es-ES" sz="1400" b="1" dirty="0">
                <a:latin typeface="+mn-lt"/>
              </a:rPr>
              <a:t> – </a:t>
            </a:r>
            <a:r>
              <a:rPr lang="es-ES" sz="1400" b="1" dirty="0" err="1">
                <a:latin typeface="+mn-lt"/>
              </a:rPr>
              <a:t>UAGRM</a:t>
            </a:r>
            <a:r>
              <a:rPr lang="es-ES" sz="1400" b="1" dirty="0">
                <a:latin typeface="+mn-lt"/>
              </a:rPr>
              <a:t> 2019-2025)</a:t>
            </a:r>
            <a:endParaRPr lang="es-BO" sz="1400" dirty="0">
              <a:latin typeface="+mn-lt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867705"/>
              </p:ext>
            </p:extLst>
          </p:nvPr>
        </p:nvGraphicFramePr>
        <p:xfrm>
          <a:off x="539552" y="836712"/>
          <a:ext cx="7848873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2441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9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9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FACULTAD /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DIRECCIÓN ADMINISTRATIVA / UNIDAD FUNCIONAL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(A)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DEPARTAMENTO</a:t>
                      </a:r>
                      <a:r>
                        <a:rPr lang="es-ES" sz="12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ESCALAFÓN DOCENTE</a:t>
                      </a:r>
                      <a:endParaRPr lang="es-BO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GESTIÓN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(B)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LLENADO 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s-ES" sz="10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(C)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   14-02-2023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7126"/>
              </p:ext>
            </p:extLst>
          </p:nvPr>
        </p:nvGraphicFramePr>
        <p:xfrm>
          <a:off x="539552" y="2276872"/>
          <a:ext cx="7848874" cy="2746050"/>
        </p:xfrm>
        <a:graphic>
          <a:graphicData uri="http://schemas.openxmlformats.org/drawingml/2006/table">
            <a:tbl>
              <a:tblPr firstRow="1" firstCol="1" bandRow="1"/>
              <a:tblGrid>
                <a:gridCol w="449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3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9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4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3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27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</a:t>
                      </a: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ESTRATÉGICO DEL </a:t>
                      </a:r>
                      <a:r>
                        <a:rPr lang="es-ES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P.E.I</a:t>
                      </a: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., 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EL QUE TRABAJO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(D)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O.E</a:t>
                      </a: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 3.-  Fortalecer</a:t>
                      </a:r>
                      <a:r>
                        <a:rPr lang="es-ES" sz="12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 Desarrollo de la Carrera Docente</a:t>
                      </a: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 DEL P.E.I., QUE MIDE SU OBJ. ESTRATRATEGICO 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(E)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  Indicador 2:   Número de Docentes Evaluados.</a:t>
                      </a: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(F)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 PROGRAMADO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(G)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CUMPLIMIENTO DEL INDICADOR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(H)</a:t>
                      </a: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RESULTADO DEL CUMPLIMIENTO DEL INDICADOR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(I)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ACCIONES CORRECTIVAS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(Si corresponde)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(J</a:t>
                      </a: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MEDIO DE VERIFICACIÓN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(K)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1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1000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736 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 cumplió el 74% del indicador. No se logró</a:t>
                      </a:r>
                      <a:r>
                        <a:rPr lang="es-ES" sz="1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 resultado esperado debido a los siguientes factores…………….</a:t>
                      </a:r>
                      <a:r>
                        <a:rPr lang="es-E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la Presente  Gestión se están tomando</a:t>
                      </a:r>
                      <a:r>
                        <a:rPr lang="es-ES" sz="1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acciones para superar en  X% los docentes evaluaos en la gestión 2022..</a:t>
                      </a:r>
                      <a:endParaRPr lang="es-B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Formularios de Evaluación de docentes………</a:t>
                      </a:r>
                      <a:endParaRPr lang="es-BO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96185"/>
              </p:ext>
            </p:extLst>
          </p:nvPr>
        </p:nvGraphicFramePr>
        <p:xfrm>
          <a:off x="539552" y="5468072"/>
          <a:ext cx="7920879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2245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4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5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CONCEPTO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CARGO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FIRMA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ELABORADO POR: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(L)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VoBo. DECANO/ DIRECTOR ADMINISTRATIVO/ UNIDAD FUNCIONAL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800" b="1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  <a:endParaRPr lang="es-B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B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1691680" y="2060848"/>
            <a:ext cx="6048672" cy="372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prstClr val="black"/>
                </a:solidFill>
              </a:rPr>
              <a:t>CUMPLIMIENTO DEL INDICADOR Y RESULTADOS ALCANZADOS EN LA GESTIÓN </a:t>
            </a:r>
            <a:endParaRPr lang="es-BO" sz="1400" b="1" dirty="0">
              <a:solidFill>
                <a:prstClr val="black"/>
              </a:solidFill>
            </a:endParaRPr>
          </a:p>
          <a:p>
            <a:pPr algn="ctr"/>
            <a:endParaRPr lang="es-BO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9552" y="5085184"/>
            <a:ext cx="78488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prstClr val="black"/>
                </a:solidFill>
              </a:rPr>
              <a:t>RESPONSABLES DE LA INFORMACIÓN</a:t>
            </a:r>
            <a:endParaRPr lang="es-BO" sz="1400" dirty="0">
              <a:solidFill>
                <a:prstClr val="black"/>
              </a:solidFill>
            </a:endParaRPr>
          </a:p>
          <a:p>
            <a:pPr algn="ctr"/>
            <a:endParaRPr lang="es-BO" sz="1400" dirty="0">
              <a:solidFill>
                <a:prstClr val="black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6948264" y="260648"/>
            <a:ext cx="21237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b="1" i="1" u="sng" dirty="0">
                <a:solidFill>
                  <a:prstClr val="black"/>
                </a:solidFill>
              </a:rPr>
              <a:t>EJEMPLO  2</a:t>
            </a:r>
          </a:p>
        </p:txBody>
      </p:sp>
    </p:spTree>
    <p:extLst>
      <p:ext uri="{BB962C8B-B14F-4D97-AF65-F5344CB8AC3E}">
        <p14:creationId xmlns:p14="http://schemas.microsoft.com/office/powerpoint/2010/main" val="24364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2339752" y="904652"/>
            <a:ext cx="639810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BO" sz="4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itchFamily="34" charset="0"/>
              </a:rPr>
              <a:t>MARCO GENERAL DE LA </a:t>
            </a:r>
            <a:r>
              <a:rPr lang="es-BO" sz="4800" b="1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itchFamily="34" charset="0"/>
              </a:rPr>
              <a:t>PLANIFICACION</a:t>
            </a:r>
            <a:endParaRPr lang="es-BO" sz="4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rial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05B7600C-C8A6-E38E-F1B7-5E23F4E56298}"/>
              </a:ext>
            </a:extLst>
          </p:cNvPr>
          <p:cNvSpPr txBox="1"/>
          <p:nvPr/>
        </p:nvSpPr>
        <p:spPr>
          <a:xfrm>
            <a:off x="6012160" y="6237312"/>
            <a:ext cx="43098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F0502020204030204" pitchFamily="34" charset="0"/>
                <a:cs typeface="Arial" pitchFamily="34" charset="0"/>
              </a:rPr>
              <a:t>PARTE I</a:t>
            </a:r>
            <a:endParaRPr lang="ko-KR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emiBold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224136"/>
          </a:xfrm>
        </p:spPr>
        <p:txBody>
          <a:bodyPr>
            <a:normAutofit/>
          </a:bodyPr>
          <a:lstStyle/>
          <a:p>
            <a:r>
              <a:rPr lang="es-BO" sz="3000" b="1" dirty="0" smtClean="0"/>
              <a:t>Notas Recibidas y Reuniones de </a:t>
            </a:r>
            <a:r>
              <a:rPr lang="es-BO" sz="3000" b="1" dirty="0" err="1" smtClean="0"/>
              <a:t>Socializacion</a:t>
            </a:r>
            <a:r>
              <a:rPr lang="es-BO" sz="3000" b="1" dirty="0" smtClean="0"/>
              <a:t> de Indicadores </a:t>
            </a:r>
            <a:r>
              <a:rPr lang="es-BO" sz="3000" b="1" dirty="0" err="1" smtClean="0"/>
              <a:t>Estatégicos</a:t>
            </a:r>
            <a:r>
              <a:rPr lang="es-BO" sz="3000" b="1" dirty="0" smtClean="0"/>
              <a:t> Propuestos</a:t>
            </a:r>
            <a:endParaRPr lang="es-BO" sz="3000" b="1" dirty="0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xmlns="" id="{AD2C4464-AB42-A52C-3C7E-3BD941A0A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63" t="27600" r="18500" b="23400"/>
          <a:stretch/>
        </p:blipFill>
        <p:spPr>
          <a:xfrm>
            <a:off x="457200" y="2437252"/>
            <a:ext cx="8229600" cy="2851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versidad Autónoma Gabriel René Moreno - La universidad">
            <a:extLst>
              <a:ext uri="{FF2B5EF4-FFF2-40B4-BE49-F238E27FC236}">
                <a16:creationId xmlns:a16="http://schemas.microsoft.com/office/drawing/2014/main" xmlns="" id="{87F6046A-1369-1F82-FE06-96B306CCF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r="13427"/>
          <a:stretch/>
        </p:blipFill>
        <p:spPr bwMode="auto">
          <a:xfrm>
            <a:off x="63489" y="1139932"/>
            <a:ext cx="9001000" cy="57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4 Llamada de flecha hacia abajo"/>
          <p:cNvSpPr/>
          <p:nvPr/>
        </p:nvSpPr>
        <p:spPr>
          <a:xfrm>
            <a:off x="323528" y="1196752"/>
            <a:ext cx="8568952" cy="1008112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200" b="1" dirty="0">
                <a:solidFill>
                  <a:schemeClr val="tx1"/>
                </a:solidFill>
              </a:rPr>
              <a:t>Agenda Patriótica 2025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20" name="17 Llamada de flecha hacia abajo"/>
          <p:cNvSpPr/>
          <p:nvPr/>
        </p:nvSpPr>
        <p:spPr>
          <a:xfrm>
            <a:off x="755576" y="2268888"/>
            <a:ext cx="7421669" cy="944088"/>
          </a:xfrm>
          <a:prstGeom prst="downArrowCallou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600" b="1" dirty="0">
                <a:solidFill>
                  <a:schemeClr val="tx1"/>
                </a:solidFill>
              </a:rPr>
              <a:t>Plan de Desarrollo Económico y </a:t>
            </a:r>
            <a:r>
              <a:rPr lang="es-BO" sz="2600" b="1" dirty="0" smtClean="0">
                <a:solidFill>
                  <a:schemeClr val="tx1"/>
                </a:solidFill>
              </a:rPr>
              <a:t>Social</a:t>
            </a:r>
          </a:p>
          <a:p>
            <a:pPr algn="ctr"/>
            <a:r>
              <a:rPr lang="es-BO" sz="2400" b="1" dirty="0" smtClean="0">
                <a:solidFill>
                  <a:schemeClr val="tx1"/>
                </a:solidFill>
              </a:rPr>
              <a:t> </a:t>
            </a:r>
            <a:r>
              <a:rPr lang="es-BO" sz="2200" b="1" dirty="0">
                <a:solidFill>
                  <a:schemeClr val="tx1"/>
                </a:solidFill>
              </a:rPr>
              <a:t>(</a:t>
            </a:r>
            <a:r>
              <a:rPr lang="es-BO" sz="2200" b="1" dirty="0" err="1" smtClean="0">
                <a:solidFill>
                  <a:schemeClr val="tx1"/>
                </a:solidFill>
              </a:rPr>
              <a:t>PDES</a:t>
            </a:r>
            <a:r>
              <a:rPr lang="es-BO" sz="2200" b="1" dirty="0" smtClean="0">
                <a:solidFill>
                  <a:schemeClr val="tx1"/>
                </a:solidFill>
              </a:rPr>
              <a:t> 2021-2025) </a:t>
            </a:r>
            <a:endParaRPr lang="es-ES" sz="2200" b="1" dirty="0">
              <a:solidFill>
                <a:schemeClr val="tx1"/>
              </a:solidFill>
            </a:endParaRPr>
          </a:p>
        </p:txBody>
      </p:sp>
      <p:sp>
        <p:nvSpPr>
          <p:cNvPr id="21" name="15 Llamada de flecha hacia abajo"/>
          <p:cNvSpPr/>
          <p:nvPr/>
        </p:nvSpPr>
        <p:spPr>
          <a:xfrm>
            <a:off x="1619672" y="4157064"/>
            <a:ext cx="5760640" cy="92812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Estratégico Institucional (PEI-UAGRM)</a:t>
            </a:r>
          </a:p>
        </p:txBody>
      </p:sp>
      <p:sp>
        <p:nvSpPr>
          <p:cNvPr id="28" name="11 Rectángulo"/>
          <p:cNvSpPr/>
          <p:nvPr/>
        </p:nvSpPr>
        <p:spPr>
          <a:xfrm>
            <a:off x="3635896" y="6093296"/>
            <a:ext cx="1751080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P.O.A.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’s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15 Llamada de flecha hacia abajo"/>
          <p:cNvSpPr/>
          <p:nvPr/>
        </p:nvSpPr>
        <p:spPr>
          <a:xfrm>
            <a:off x="1115616" y="3277000"/>
            <a:ext cx="6761685" cy="880064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Universitario (PDU-SUB)</a:t>
            </a:r>
          </a:p>
        </p:txBody>
      </p:sp>
      <p:sp>
        <p:nvSpPr>
          <p:cNvPr id="10" name="15 Llamada de flecha hacia abajo"/>
          <p:cNvSpPr/>
          <p:nvPr/>
        </p:nvSpPr>
        <p:spPr>
          <a:xfrm>
            <a:off x="2051720" y="5157192"/>
            <a:ext cx="4907396" cy="93610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Facultativo (PDF)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de Desarrollo Estratégico (carreras)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47822"/>
          </a:xfrm>
          <a:solidFill>
            <a:schemeClr val="accent3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BO" sz="2800" b="1" kern="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RELACIÓN ENTRE PLANES NACIONALES Y PLANES UNIVERSITARIOS</a:t>
            </a:r>
          </a:p>
        </p:txBody>
      </p:sp>
      <p:sp>
        <p:nvSpPr>
          <p:cNvPr id="3" name="2 Elipse"/>
          <p:cNvSpPr/>
          <p:nvPr/>
        </p:nvSpPr>
        <p:spPr>
          <a:xfrm>
            <a:off x="7877301" y="1196752"/>
            <a:ext cx="1015179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err="1">
                <a:solidFill>
                  <a:schemeClr val="tx1"/>
                </a:solidFill>
              </a:rPr>
              <a:t>L.P</a:t>
            </a:r>
            <a:r>
              <a:rPr lang="es-BO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14 Elipse"/>
          <p:cNvSpPr/>
          <p:nvPr/>
        </p:nvSpPr>
        <p:spPr>
          <a:xfrm>
            <a:off x="8244408" y="3573016"/>
            <a:ext cx="899592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700" b="1" dirty="0" err="1">
                <a:solidFill>
                  <a:schemeClr val="tx1"/>
                </a:solidFill>
              </a:rPr>
              <a:t>M.P</a:t>
            </a:r>
            <a:endParaRPr lang="es-BO" sz="1700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244408" y="5949280"/>
            <a:ext cx="899592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C.P.</a:t>
            </a:r>
          </a:p>
        </p:txBody>
      </p:sp>
      <p:sp>
        <p:nvSpPr>
          <p:cNvPr id="4" name="3 Cerrar llave"/>
          <p:cNvSpPr/>
          <p:nvPr/>
        </p:nvSpPr>
        <p:spPr>
          <a:xfrm>
            <a:off x="7956376" y="2204864"/>
            <a:ext cx="292397" cy="3528392"/>
          </a:xfrm>
          <a:prstGeom prst="rightBrace">
            <a:avLst/>
          </a:prstGeom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6177880" y="6381328"/>
            <a:ext cx="1562472" cy="0"/>
          </a:xfrm>
          <a:prstGeom prst="straightConnector1">
            <a:avLst/>
          </a:prstGeom>
          <a:ln w="38100"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751820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iversidad Autónoma Gabriel René Moreno - La universidad">
            <a:extLst>
              <a:ext uri="{FF2B5EF4-FFF2-40B4-BE49-F238E27FC236}">
                <a16:creationId xmlns:a16="http://schemas.microsoft.com/office/drawing/2014/main" xmlns="" id="{214CF9AC-6570-E4A2-98A5-44BDEF472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r="13427"/>
          <a:stretch/>
        </p:blipFill>
        <p:spPr bwMode="auto">
          <a:xfrm>
            <a:off x="63489" y="1076646"/>
            <a:ext cx="9001000" cy="57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5917" y="260648"/>
            <a:ext cx="8305934" cy="490066"/>
          </a:xfr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BO" sz="3200" b="1" dirty="0" err="1">
                <a:latin typeface="+mn-lt"/>
              </a:rPr>
              <a:t>TEMPORARIDAD</a:t>
            </a:r>
            <a:r>
              <a:rPr lang="es-BO" sz="3200" b="1" dirty="0">
                <a:latin typeface="+mn-lt"/>
              </a:rPr>
              <a:t> DE LOS PLANES Y JERARQUÍA</a:t>
            </a:r>
            <a:endParaRPr lang="es-BO" sz="3200" dirty="0">
              <a:latin typeface="+mn-lt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250826" y="1052513"/>
            <a:ext cx="1368846" cy="1368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s-BO" sz="1800" b="1" i="1" dirty="0">
                <a:solidFill>
                  <a:schemeClr val="tx1"/>
                </a:solidFill>
              </a:rPr>
              <a:t>LARGO PLAZO</a:t>
            </a:r>
            <a:r>
              <a:rPr lang="es-BO" sz="1800" b="1" dirty="0">
                <a:solidFill>
                  <a:schemeClr val="tx1"/>
                </a:solidFill>
              </a:rPr>
              <a:t> </a:t>
            </a:r>
            <a:r>
              <a:rPr lang="es-BO" sz="1800" dirty="0">
                <a:solidFill>
                  <a:schemeClr val="tx1"/>
                </a:solidFill>
              </a:rPr>
              <a:t>(25 Años</a:t>
            </a:r>
            <a:r>
              <a:rPr lang="es-BO" sz="2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1298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9" y="5301208"/>
            <a:ext cx="12493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70" y="980728"/>
            <a:ext cx="3905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92" y="2782618"/>
            <a:ext cx="3905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52" y="5301208"/>
            <a:ext cx="3905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31965"/>
            <a:ext cx="3121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47" y="2712767"/>
            <a:ext cx="1560513" cy="19081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92" y="980728"/>
            <a:ext cx="6505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06" y="1530003"/>
            <a:ext cx="6542087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64" y="2157941"/>
            <a:ext cx="65420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62" y="3207687"/>
            <a:ext cx="401081" cy="79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792087" cy="7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365104"/>
            <a:ext cx="42068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16616"/>
            <a:ext cx="576064" cy="36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067943" y="2728007"/>
            <a:ext cx="2016225" cy="18929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700" dirty="0">
                <a:solidFill>
                  <a:schemeClr val="tx1"/>
                </a:solidFill>
              </a:rPr>
              <a:t>EL </a:t>
            </a:r>
            <a:r>
              <a:rPr lang="es-BO" sz="1700" dirty="0" err="1">
                <a:solidFill>
                  <a:schemeClr val="tx1"/>
                </a:solidFill>
              </a:rPr>
              <a:t>PDES</a:t>
            </a:r>
            <a:r>
              <a:rPr lang="es-BO" sz="1700" dirty="0">
                <a:solidFill>
                  <a:schemeClr val="tx1"/>
                </a:solidFill>
              </a:rPr>
              <a:t> SE EJECUTA A PARTIR DE LOS PLANES  SECTORIALES (</a:t>
            </a:r>
            <a:r>
              <a:rPr lang="es-BO" sz="1700" b="1" u="sng" dirty="0" err="1">
                <a:solidFill>
                  <a:schemeClr val="tx1"/>
                </a:solidFill>
              </a:rPr>
              <a:t>PDU</a:t>
            </a:r>
            <a:r>
              <a:rPr lang="es-BO" sz="1700" b="1" u="sng" dirty="0">
                <a:solidFill>
                  <a:schemeClr val="tx1"/>
                </a:solidFill>
              </a:rPr>
              <a:t>-SUB : PLAN SECTORIAL</a:t>
            </a:r>
            <a:r>
              <a:rPr lang="es-BO" sz="1700" dirty="0">
                <a:solidFill>
                  <a:schemeClr val="tx1"/>
                </a:solidFill>
              </a:rPr>
              <a:t>; ART. 13 REG.)</a:t>
            </a:r>
          </a:p>
        </p:txBody>
      </p:sp>
      <p:sp>
        <p:nvSpPr>
          <p:cNvPr id="7" name="6 Elipse"/>
          <p:cNvSpPr/>
          <p:nvPr/>
        </p:nvSpPr>
        <p:spPr>
          <a:xfrm>
            <a:off x="6660231" y="2782618"/>
            <a:ext cx="2021635" cy="169823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600" dirty="0">
                <a:solidFill>
                  <a:schemeClr val="tx1"/>
                </a:solidFill>
              </a:rPr>
              <a:t>EL </a:t>
            </a:r>
            <a:r>
              <a:rPr lang="es-BO" sz="1600" dirty="0" err="1">
                <a:solidFill>
                  <a:schemeClr val="tx1"/>
                </a:solidFill>
              </a:rPr>
              <a:t>PDU</a:t>
            </a:r>
            <a:r>
              <a:rPr lang="es-BO" sz="1600" dirty="0">
                <a:solidFill>
                  <a:schemeClr val="tx1"/>
                </a:solidFill>
              </a:rPr>
              <a:t> SE EJECUTA A PARTIR DE LOS </a:t>
            </a:r>
            <a:r>
              <a:rPr lang="es-BO" sz="1600" b="1" u="sng" dirty="0" err="1">
                <a:solidFill>
                  <a:schemeClr val="tx1"/>
                </a:solidFill>
              </a:rPr>
              <a:t>PEI</a:t>
            </a:r>
            <a:r>
              <a:rPr lang="es-BO" sz="1600" b="1" u="sng" dirty="0">
                <a:solidFill>
                  <a:schemeClr val="tx1"/>
                </a:solidFill>
              </a:rPr>
              <a:t> DE CADA UNIVERSIDAD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339752" y="5589240"/>
            <a:ext cx="6120680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600" b="1" u="sng" dirty="0">
                <a:solidFill>
                  <a:schemeClr val="tx1"/>
                </a:solidFill>
              </a:rPr>
              <a:t>PROGRAMA OPERATIVO ANUAL (POA</a:t>
            </a:r>
            <a:r>
              <a:rPr lang="es-BO" sz="1600" dirty="0">
                <a:solidFill>
                  <a:schemeClr val="tx1"/>
                </a:solidFill>
              </a:rPr>
              <a:t>): INSTRUMENTO DEL SISTEMA DE PROGRAMACIÓN DE OPERACIONES –</a:t>
            </a:r>
            <a:r>
              <a:rPr lang="es-BO" sz="1600" dirty="0" err="1">
                <a:solidFill>
                  <a:schemeClr val="tx1"/>
                </a:solidFill>
              </a:rPr>
              <a:t>SPO</a:t>
            </a:r>
            <a:r>
              <a:rPr lang="es-BO" sz="1600" dirty="0">
                <a:solidFill>
                  <a:schemeClr val="tx1"/>
                </a:solidFill>
              </a:rPr>
              <a:t> (LEY 1178-</a:t>
            </a:r>
            <a:r>
              <a:rPr lang="es-BO" sz="1600" dirty="0" err="1">
                <a:solidFill>
                  <a:schemeClr val="tx1"/>
                </a:solidFill>
              </a:rPr>
              <a:t>SAFCO</a:t>
            </a:r>
            <a:r>
              <a:rPr lang="es-BO" sz="16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144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pleados, ubicación y antiguos alumnos de UAGRM Oficial | LinkedIn">
            <a:extLst>
              <a:ext uri="{FF2B5EF4-FFF2-40B4-BE49-F238E27FC236}">
                <a16:creationId xmlns:a16="http://schemas.microsoft.com/office/drawing/2014/main" xmlns="" id="{B8122BEC-30F6-346F-36FD-5C93B8302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2915816" y="-36675"/>
            <a:ext cx="582204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BO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itchFamily="34" charset="0"/>
              </a:rPr>
              <a:t>LA  </a:t>
            </a:r>
            <a:r>
              <a:rPr lang="es-BO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itchFamily="34" charset="0"/>
              </a:rPr>
              <a:t>PLANIFICACIÓN </a:t>
            </a:r>
            <a:r>
              <a:rPr lang="es-BO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rial" pitchFamily="34" charset="0"/>
              </a:rPr>
              <a:t>UNIVERSITARIA</a:t>
            </a:r>
            <a:endParaRPr lang="es-BO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rial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05B7600C-C8A6-E38E-F1B7-5E23F4E56298}"/>
              </a:ext>
            </a:extLst>
          </p:cNvPr>
          <p:cNvSpPr txBox="1"/>
          <p:nvPr/>
        </p:nvSpPr>
        <p:spPr>
          <a:xfrm>
            <a:off x="6012160" y="6237312"/>
            <a:ext cx="43098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miBold" panose="020F0502020204030204" pitchFamily="34" charset="0"/>
                <a:cs typeface="Arial" pitchFamily="34" charset="0"/>
              </a:rPr>
              <a:t>PARTE I</a:t>
            </a:r>
            <a:endParaRPr lang="ko-KR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SemiBold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iversidad Autónoma Gabriel René Moreno - La universidad">
            <a:extLst>
              <a:ext uri="{FF2B5EF4-FFF2-40B4-BE49-F238E27FC236}">
                <a16:creationId xmlns:a16="http://schemas.microsoft.com/office/drawing/2014/main" xmlns="" id="{40C922BD-E587-A504-3A15-219BCED1E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r="13427"/>
          <a:stretch/>
        </p:blipFill>
        <p:spPr bwMode="auto">
          <a:xfrm>
            <a:off x="63489" y="1076646"/>
            <a:ext cx="9001000" cy="57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63277"/>
            <a:ext cx="4186808" cy="3301827"/>
          </a:xfrm>
          <a:ln w="28575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BO" sz="2400" b="1" i="1" u="sng" dirty="0"/>
              <a:t>Artículo 91: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1800" dirty="0">
                <a:ea typeface="Calibri"/>
                <a:cs typeface="Times New Roman"/>
              </a:rPr>
              <a:t>“La educación superior es </a:t>
            </a:r>
            <a:r>
              <a:rPr lang="es-BO" sz="1800" dirty="0" err="1">
                <a:ea typeface="Calibri"/>
                <a:cs typeface="Times New Roman"/>
              </a:rPr>
              <a:t>intracultural</a:t>
            </a:r>
            <a:r>
              <a:rPr lang="es-BO" sz="1800" dirty="0">
                <a:ea typeface="Calibri"/>
                <a:cs typeface="Times New Roman"/>
              </a:rPr>
              <a:t>, intercultural y plurilingüe, y tiene por misión la </a:t>
            </a:r>
            <a:r>
              <a:rPr lang="es-BO" sz="1800" u="sng" dirty="0">
                <a:highlight>
                  <a:srgbClr val="00FFFF"/>
                </a:highlight>
                <a:ea typeface="Calibri"/>
                <a:cs typeface="Times New Roman"/>
              </a:rPr>
              <a:t>formación integral de recursos humanos</a:t>
            </a:r>
            <a:r>
              <a:rPr lang="es-BO" sz="1800" u="sng" dirty="0">
                <a:ea typeface="Calibri"/>
                <a:cs typeface="Times New Roman"/>
              </a:rPr>
              <a:t> </a:t>
            </a:r>
            <a:r>
              <a:rPr lang="es-BO" sz="1800" dirty="0">
                <a:ea typeface="Calibri"/>
                <a:cs typeface="Times New Roman"/>
              </a:rPr>
              <a:t>con alta calificación y competencia profesional; </a:t>
            </a:r>
            <a:r>
              <a:rPr lang="es-BO" sz="1800" u="sng" dirty="0">
                <a:highlight>
                  <a:srgbClr val="00FF00"/>
                </a:highlight>
                <a:ea typeface="Calibri"/>
                <a:cs typeface="Times New Roman"/>
              </a:rPr>
              <a:t>desarrollar procesos de investigación científica</a:t>
            </a:r>
            <a:r>
              <a:rPr lang="es-BO" sz="1800" u="sng" dirty="0">
                <a:ea typeface="Calibri"/>
                <a:cs typeface="Times New Roman"/>
              </a:rPr>
              <a:t> </a:t>
            </a:r>
            <a:r>
              <a:rPr lang="es-BO" sz="1800" dirty="0">
                <a:ea typeface="Calibri"/>
                <a:cs typeface="Times New Roman"/>
              </a:rPr>
              <a:t>para resolver problemas de la base productiva y de su entorno social; promover políticas de </a:t>
            </a:r>
            <a:r>
              <a:rPr lang="es-BO" sz="1800" u="sng" dirty="0">
                <a:highlight>
                  <a:srgbClr val="FFFF00"/>
                </a:highlight>
                <a:ea typeface="Calibri"/>
                <a:cs typeface="Times New Roman"/>
              </a:rPr>
              <a:t>extensión e interacción social</a:t>
            </a:r>
            <a:r>
              <a:rPr lang="es-BO" sz="1800" dirty="0">
                <a:ea typeface="Calibri"/>
                <a:cs typeface="Times New Roman"/>
              </a:rPr>
              <a:t> para fortalecer la diversidad científica, cultural y lingüística; participar junto a su pueblo en todos los procesos de liberación social, para construir una sociedad con mayor equidad y justicia social”.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s-BO" sz="1800" dirty="0"/>
          </a:p>
          <a:p>
            <a:pPr marL="0" indent="0" algn="ctr">
              <a:lnSpc>
                <a:spcPct val="110000"/>
              </a:lnSpc>
              <a:buNone/>
            </a:pPr>
            <a:endParaRPr lang="es-BO" sz="16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s-BO" sz="3200" b="1" dirty="0" err="1"/>
              <a:t>CPE</a:t>
            </a:r>
            <a:r>
              <a:rPr lang="es-BO" sz="3200" b="1" dirty="0"/>
              <a:t> </a:t>
            </a:r>
            <a:r>
              <a:rPr lang="es-BO" sz="3200" b="1" dirty="0" smtClean="0"/>
              <a:t>BOLIVIA - MANDATO </a:t>
            </a:r>
            <a:r>
              <a:rPr lang="es-BO" sz="3200" b="1" dirty="0"/>
              <a:t>CONSTITUCIONAL</a:t>
            </a:r>
            <a:endParaRPr lang="es-BO" sz="3200" b="1" dirty="0"/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467544" y="4725144"/>
            <a:ext cx="655272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2000" b="1" i="1" u="sng" dirty="0">
                <a:solidFill>
                  <a:schemeClr val="tx1"/>
                </a:solidFill>
              </a:rPr>
              <a:t>Artículo 92: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BO" sz="1700" dirty="0">
              <a:solidFill>
                <a:schemeClr val="tx1"/>
              </a:solidFill>
            </a:endParaRPr>
          </a:p>
          <a:p>
            <a:r>
              <a:rPr lang="es-BO" sz="1700" dirty="0">
                <a:solidFill>
                  <a:schemeClr val="tx1"/>
                </a:solidFill>
              </a:rPr>
              <a:t>     “Las universidades públicas constituirán, en ejercicio de su autonomía, la Universidad Boliviana, que coordinará y programará sus fines y funciones mediante un organismo central, de acuerdo con un </a:t>
            </a:r>
            <a:r>
              <a:rPr lang="es-BO" sz="2400" b="1" u="sng" dirty="0">
                <a:solidFill>
                  <a:srgbClr val="FF0000"/>
                </a:solidFill>
              </a:rPr>
              <a:t>Plan de Desarrollo Universitario</a:t>
            </a:r>
            <a:r>
              <a:rPr lang="es-BO" sz="1700" b="1" dirty="0">
                <a:solidFill>
                  <a:srgbClr val="FF0000"/>
                </a:solidFill>
              </a:rPr>
              <a:t>.</a:t>
            </a:r>
            <a:r>
              <a:rPr lang="es-BO" sz="1700" b="1" dirty="0">
                <a:solidFill>
                  <a:schemeClr val="tx1"/>
                </a:solidFill>
              </a:rPr>
              <a:t>”  (</a:t>
            </a:r>
            <a:r>
              <a:rPr lang="es-BO" sz="1700" b="1" i="1" dirty="0">
                <a:solidFill>
                  <a:schemeClr val="tx1"/>
                </a:solidFill>
              </a:rPr>
              <a:t>EJERCICIO DE LA AUTONOMÍA)</a:t>
            </a:r>
          </a:p>
        </p:txBody>
      </p:sp>
      <p:sp>
        <p:nvSpPr>
          <p:cNvPr id="16" name="15 Cerrar llave"/>
          <p:cNvSpPr/>
          <p:nvPr/>
        </p:nvSpPr>
        <p:spPr>
          <a:xfrm>
            <a:off x="4788024" y="1052736"/>
            <a:ext cx="299464" cy="3240360"/>
          </a:xfrm>
          <a:prstGeom prst="rightBrace">
            <a:avLst>
              <a:gd name="adj1" fmla="val 133864"/>
              <a:gd name="adj2" fmla="val 5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1" name="20 Cerrar llave"/>
          <p:cNvSpPr/>
          <p:nvPr/>
        </p:nvSpPr>
        <p:spPr>
          <a:xfrm>
            <a:off x="7164288" y="4725144"/>
            <a:ext cx="299464" cy="1872208"/>
          </a:xfrm>
          <a:prstGeom prst="rightBrace">
            <a:avLst>
              <a:gd name="adj1" fmla="val 133864"/>
              <a:gd name="adj2" fmla="val 5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2" name="21 Rectángulo redondeado"/>
          <p:cNvSpPr/>
          <p:nvPr/>
        </p:nvSpPr>
        <p:spPr>
          <a:xfrm>
            <a:off x="7546032" y="4869160"/>
            <a:ext cx="1490464" cy="16561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600" b="1" dirty="0">
                <a:solidFill>
                  <a:schemeClr val="tx1"/>
                </a:solidFill>
              </a:rPr>
              <a:t>PLAN DE DESARROLLO UNIVERSITARIO DEL SUB (</a:t>
            </a:r>
            <a:r>
              <a:rPr lang="es-BO" sz="1600" b="1" dirty="0" err="1">
                <a:solidFill>
                  <a:schemeClr val="tx1"/>
                </a:solidFill>
              </a:rPr>
              <a:t>PDU</a:t>
            </a:r>
            <a:r>
              <a:rPr lang="es-BO" sz="1600" b="1" dirty="0">
                <a:solidFill>
                  <a:schemeClr val="tx1"/>
                </a:solidFill>
              </a:rPr>
              <a:t>-SUB).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5220072" y="1052736"/>
            <a:ext cx="372271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600" b="1" dirty="0">
                <a:solidFill>
                  <a:schemeClr val="tx1"/>
                </a:solidFill>
              </a:rPr>
              <a:t>áreas estratégicas DE LOS PLANES UNIV</a:t>
            </a:r>
            <a:r>
              <a:rPr lang="es-BO" sz="1500" b="1" i="1" u="sng" dirty="0">
                <a:solidFill>
                  <a:schemeClr val="tx1"/>
                </a:solidFill>
              </a:rPr>
              <a:t>.</a:t>
            </a:r>
            <a:endParaRPr lang="es-BO" sz="1500" b="1" u="sng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220072" y="1484784"/>
            <a:ext cx="2952328" cy="622920"/>
          </a:xfrm>
          <a:prstGeom prst="rect">
            <a:avLst/>
          </a:prstGeom>
          <a:solidFill>
            <a:srgbClr val="4AB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300" b="1" dirty="0">
                <a:solidFill>
                  <a:schemeClr val="tx1"/>
                </a:solidFill>
              </a:rPr>
              <a:t>ÁREA 1: GESTIÓN DE LA FORMACIÓN PROFESIONAL DE GRADO Y POSGRADO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220072" y="2204864"/>
            <a:ext cx="2952328" cy="707504"/>
          </a:xfrm>
          <a:prstGeom prst="rect">
            <a:avLst/>
          </a:prstGeom>
          <a:solidFill>
            <a:srgbClr val="42D3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300" b="1" dirty="0">
                <a:solidFill>
                  <a:schemeClr val="tx1"/>
                </a:solidFill>
              </a:rPr>
              <a:t>ÁREA  2: GESTIÓN DE LA INVESTIGACIÓN, CIENCIA, TECNOLOGÍA E INNOVACIÓN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220072" y="3048000"/>
            <a:ext cx="2952328" cy="525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300" b="1" dirty="0">
                <a:solidFill>
                  <a:schemeClr val="tx1"/>
                </a:solidFill>
              </a:rPr>
              <a:t>ÁREA 3:  GESTIÓN DE LA INTERACCIÓN SOCIAL Y EXTENSIÓN UNIVERSITARIA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292080" y="3717032"/>
            <a:ext cx="288032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300" b="1" dirty="0">
                <a:solidFill>
                  <a:schemeClr val="tx1"/>
                </a:solidFill>
              </a:rPr>
              <a:t>ÁREA  4:  GESTIÓN  INSTITUCIONAL</a:t>
            </a:r>
          </a:p>
        </p:txBody>
      </p:sp>
      <p:sp>
        <p:nvSpPr>
          <p:cNvPr id="7" name="6 Rectángulo"/>
          <p:cNvSpPr/>
          <p:nvPr/>
        </p:nvSpPr>
        <p:spPr>
          <a:xfrm rot="5400000">
            <a:off x="7561891" y="2214157"/>
            <a:ext cx="2088232" cy="6294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accent1"/>
                </a:solidFill>
              </a:rPr>
              <a:t>FUNCIONES SUSTANTIVAS</a:t>
            </a:r>
          </a:p>
        </p:txBody>
      </p:sp>
      <p:sp>
        <p:nvSpPr>
          <p:cNvPr id="8" name="7 Rectángulo"/>
          <p:cNvSpPr/>
          <p:nvPr/>
        </p:nvSpPr>
        <p:spPr>
          <a:xfrm rot="5400000">
            <a:off x="8148972" y="3859324"/>
            <a:ext cx="936104" cy="6515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200" b="1" noProof="0" dirty="0">
                <a:solidFill>
                  <a:schemeClr val="accent1"/>
                </a:solidFill>
              </a:rPr>
              <a:t>FUNCIÓN</a:t>
            </a:r>
            <a:r>
              <a:rPr lang="es-BO" sz="1200" b="1" dirty="0">
                <a:solidFill>
                  <a:schemeClr val="accent1"/>
                </a:solidFill>
              </a:rPr>
              <a:t> OPERATIVA</a:t>
            </a:r>
          </a:p>
        </p:txBody>
      </p:sp>
    </p:spTree>
    <p:extLst>
      <p:ext uri="{BB962C8B-B14F-4D97-AF65-F5344CB8AC3E}">
        <p14:creationId xmlns:p14="http://schemas.microsoft.com/office/powerpoint/2010/main" val="405220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9953" y="2564904"/>
            <a:ext cx="812407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sz="1800" b="1" u="sng" dirty="0"/>
              <a:t>ALCANCE DE LOS PLANES </a:t>
            </a:r>
          </a:p>
          <a:p>
            <a:pPr marL="0" indent="0">
              <a:buNone/>
            </a:pPr>
            <a:endParaRPr lang="es-BO" sz="1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4211960" y="3140968"/>
            <a:ext cx="4536504" cy="1955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1600" dirty="0">
                <a:solidFill>
                  <a:schemeClr val="tx1"/>
                </a:solidFill>
              </a:rPr>
              <a:t>Plan de Desarrollo Universitario </a:t>
            </a:r>
            <a:r>
              <a:rPr lang="es-BO" sz="1600" b="1" dirty="0">
                <a:solidFill>
                  <a:schemeClr val="tx1"/>
                </a:solidFill>
              </a:rPr>
              <a:t>(PDU)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1600" dirty="0">
                <a:solidFill>
                  <a:schemeClr val="tx1"/>
                </a:solidFill>
              </a:rPr>
              <a:t>El</a:t>
            </a:r>
            <a:r>
              <a:rPr lang="es-BO" sz="1600" b="1" dirty="0">
                <a:solidFill>
                  <a:schemeClr val="tx1"/>
                </a:solidFill>
              </a:rPr>
              <a:t> </a:t>
            </a:r>
            <a:r>
              <a:rPr lang="es-BO" sz="1600" b="1" dirty="0" err="1">
                <a:solidFill>
                  <a:schemeClr val="tx1"/>
                </a:solidFill>
              </a:rPr>
              <a:t>PEI</a:t>
            </a:r>
            <a:r>
              <a:rPr lang="es-BO" sz="1600" b="1" dirty="0">
                <a:solidFill>
                  <a:schemeClr val="tx1"/>
                </a:solidFill>
              </a:rPr>
              <a:t> - </a:t>
            </a:r>
            <a:r>
              <a:rPr lang="es-BO" sz="1600" b="1" dirty="0" err="1">
                <a:solidFill>
                  <a:schemeClr val="tx1"/>
                </a:solidFill>
              </a:rPr>
              <a:t>UAGRM</a:t>
            </a:r>
            <a:r>
              <a:rPr lang="es-BO" sz="1600" b="1" dirty="0">
                <a:solidFill>
                  <a:schemeClr val="tx1"/>
                </a:solidFill>
              </a:rPr>
              <a:t>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1600" dirty="0">
                <a:solidFill>
                  <a:schemeClr val="tx1"/>
                </a:solidFill>
              </a:rPr>
              <a:t>Los Planes Operativos Anuales </a:t>
            </a:r>
            <a:r>
              <a:rPr lang="es-BO" sz="1600" b="1" dirty="0">
                <a:solidFill>
                  <a:schemeClr val="tx1"/>
                </a:solidFill>
              </a:rPr>
              <a:t>(POA) </a:t>
            </a:r>
            <a:r>
              <a:rPr lang="es-BO" sz="1600" dirty="0">
                <a:solidFill>
                  <a:schemeClr val="tx1"/>
                </a:solidFill>
              </a:rPr>
              <a:t>de la Universidad , sus Facultades y demás unidades de la Universidad</a:t>
            </a:r>
          </a:p>
        </p:txBody>
      </p:sp>
      <p:sp>
        <p:nvSpPr>
          <p:cNvPr id="8" name="7 Cerrar llave"/>
          <p:cNvSpPr/>
          <p:nvPr/>
        </p:nvSpPr>
        <p:spPr>
          <a:xfrm rot="5400000">
            <a:off x="4288635" y="1717084"/>
            <a:ext cx="576064" cy="7200800"/>
          </a:xfrm>
          <a:prstGeom prst="rightBrace">
            <a:avLst>
              <a:gd name="adj1" fmla="val 8333"/>
              <a:gd name="adj2" fmla="val 5013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 b="1" dirty="0"/>
          </a:p>
        </p:txBody>
      </p:sp>
      <p:sp>
        <p:nvSpPr>
          <p:cNvPr id="5" name="4 Rectángulo"/>
          <p:cNvSpPr/>
          <p:nvPr/>
        </p:nvSpPr>
        <p:spPr>
          <a:xfrm>
            <a:off x="539552" y="135638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b="1" u="sng" dirty="0"/>
              <a:t>PROPOSITO</a:t>
            </a:r>
            <a:r>
              <a:rPr lang="es-BO" dirty="0"/>
              <a:t>.  Es un </a:t>
            </a:r>
            <a:r>
              <a:rPr lang="es-BO" b="1" dirty="0"/>
              <a:t>instrumento de gestión académica y administrativa </a:t>
            </a:r>
            <a:r>
              <a:rPr lang="es-BO" dirty="0"/>
              <a:t>destinado a contribuir al logro de la </a:t>
            </a:r>
            <a:r>
              <a:rPr lang="es-BO" b="1" u="sng" dirty="0"/>
              <a:t>Visión y Misión</a:t>
            </a:r>
            <a:r>
              <a:rPr lang="es-BO" dirty="0"/>
              <a:t> Institucionales.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58219" y="188640"/>
            <a:ext cx="8046229" cy="5888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200" b="1" dirty="0">
                <a:solidFill>
                  <a:schemeClr val="tx1"/>
                </a:solidFill>
              </a:rPr>
              <a:t>EL SISTEMA DE PLANIFICACION - SUB</a:t>
            </a:r>
          </a:p>
        </p:txBody>
      </p:sp>
      <p:sp>
        <p:nvSpPr>
          <p:cNvPr id="2" name="1 Elipse"/>
          <p:cNvSpPr/>
          <p:nvPr/>
        </p:nvSpPr>
        <p:spPr>
          <a:xfrm>
            <a:off x="2267744" y="5560000"/>
            <a:ext cx="4428492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BO" sz="1600" dirty="0">
                <a:solidFill>
                  <a:schemeClr val="tx1"/>
                </a:solidFill>
              </a:rPr>
              <a:t>Identificación de Responsables</a:t>
            </a:r>
          </a:p>
          <a:p>
            <a:pPr marL="285750" indent="-285750" algn="ctr">
              <a:buFontTx/>
              <a:buChar char="-"/>
            </a:pPr>
            <a:r>
              <a:rPr lang="es-BO" sz="1600" dirty="0">
                <a:solidFill>
                  <a:schemeClr val="tx1"/>
                </a:solidFill>
              </a:rPr>
              <a:t>Identificación de  Actores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58219" y="3140968"/>
            <a:ext cx="2664296" cy="1955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600" b="1" i="1" dirty="0">
                <a:solidFill>
                  <a:schemeClr val="tx1"/>
                </a:solidFill>
              </a:rPr>
              <a:t>Los Planes Universitarios Contienen: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1600" dirty="0">
                <a:solidFill>
                  <a:schemeClr val="tx1"/>
                </a:solidFill>
              </a:rPr>
              <a:t>Áreas Estratégicas,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1600" dirty="0">
                <a:solidFill>
                  <a:schemeClr val="tx1"/>
                </a:solidFill>
              </a:rPr>
              <a:t>Políticas de Desarrollo,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1600" dirty="0">
                <a:solidFill>
                  <a:schemeClr val="tx1"/>
                </a:solidFill>
              </a:rPr>
              <a:t>Objetivos Estratégicos,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1600" dirty="0">
                <a:solidFill>
                  <a:schemeClr val="tx1"/>
                </a:solidFill>
              </a:rPr>
              <a:t>Indicadores  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1600" dirty="0">
                <a:solidFill>
                  <a:schemeClr val="tx1"/>
                </a:solidFill>
              </a:rPr>
              <a:t>Metas.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2987824" y="3165480"/>
            <a:ext cx="1482622" cy="1863972"/>
          </a:xfrm>
          <a:prstGeom prst="rightArrow">
            <a:avLst>
              <a:gd name="adj1" fmla="val 6458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350" b="1" i="1" dirty="0">
                <a:solidFill>
                  <a:schemeClr val="tx1"/>
                </a:solidFill>
              </a:rPr>
              <a:t>Precisadas en los siguientes Planes:</a:t>
            </a:r>
          </a:p>
        </p:txBody>
      </p:sp>
    </p:spTree>
    <p:extLst>
      <p:ext uri="{BB962C8B-B14F-4D97-AF65-F5344CB8AC3E}">
        <p14:creationId xmlns:p14="http://schemas.microsoft.com/office/powerpoint/2010/main" val="200142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"/>
          <p:cNvSpPr/>
          <p:nvPr/>
        </p:nvSpPr>
        <p:spPr>
          <a:xfrm>
            <a:off x="539552" y="220896"/>
            <a:ext cx="7920880" cy="899886"/>
          </a:xfrm>
          <a:prstGeom prst="snip1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2530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12800" algn="ctr">
              <a:buClr>
                <a:srgbClr val="000000"/>
              </a:buClr>
              <a:buFont typeface="Arial"/>
              <a:buNone/>
            </a:pPr>
            <a:r>
              <a:rPr lang="es-MX" sz="2400" b="1" kern="0" dirty="0">
                <a:latin typeface="Calibri"/>
                <a:ea typeface="Calibri"/>
                <a:cs typeface="Calibri"/>
                <a:sym typeface="Calibri"/>
              </a:rPr>
              <a:t>SISTEMA INTEGRAL DE PLANIFICACIÓN </a:t>
            </a:r>
          </a:p>
          <a:p>
            <a:pPr marL="812800" algn="ctr">
              <a:buClr>
                <a:srgbClr val="000000"/>
              </a:buClr>
              <a:buFont typeface="Arial"/>
              <a:buNone/>
            </a:pPr>
            <a:r>
              <a:rPr lang="es-MX" sz="2400" b="1" kern="0" dirty="0">
                <a:latin typeface="Calibri"/>
                <a:ea typeface="Calibri"/>
                <a:cs typeface="Calibri"/>
                <a:sym typeface="Calibri"/>
              </a:rPr>
              <a:t>UNIVERSITARIA DEL SUB</a:t>
            </a:r>
            <a:endParaRPr sz="2400" b="1" kern="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40" name="Google Shape;540;p43"/>
          <p:cNvSpPr/>
          <p:nvPr/>
        </p:nvSpPr>
        <p:spPr>
          <a:xfrm>
            <a:off x="273771" y="1552401"/>
            <a:ext cx="4547682" cy="7605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rgbClr val="3F537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8275" tIns="0" rIns="0" bIns="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latin typeface="Calibri"/>
                <a:ea typeface="Calibri"/>
                <a:cs typeface="Calibri"/>
                <a:sym typeface="Calibri"/>
              </a:rPr>
              <a:t>“Reglamento de Planificación Estratégica Universitaria”</a:t>
            </a:r>
            <a:endParaRPr b="1" kern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43"/>
          <p:cNvSpPr/>
          <p:nvPr/>
        </p:nvSpPr>
        <p:spPr>
          <a:xfrm>
            <a:off x="251520" y="2569316"/>
            <a:ext cx="4547683" cy="76186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rgbClr val="3F537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8275" tIns="0" rIns="0" bIns="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latin typeface="Calibri"/>
                <a:sym typeface="Calibri"/>
              </a:rPr>
              <a:t>“</a:t>
            </a:r>
            <a:r>
              <a:rPr lang="es-BO" sz="1500" b="1" dirty="0"/>
              <a:t>Reglamento Específico del Sistema de Programación de Operaciones”</a:t>
            </a:r>
            <a:endParaRPr b="1" kern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245700" y="4668048"/>
            <a:ext cx="4547683" cy="77717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rgbClr val="3F537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8275" tIns="0" rIns="0" bIns="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latin typeface="Calibri"/>
                <a:ea typeface="Calibri"/>
                <a:cs typeface="Calibri"/>
                <a:sym typeface="Calibri"/>
              </a:rPr>
              <a:t>“Lineamientos para la formulación de </a:t>
            </a:r>
            <a:r>
              <a:rPr lang="es-MX" b="1" kern="0" dirty="0" err="1">
                <a:latin typeface="Calibri"/>
                <a:ea typeface="Calibri"/>
                <a:cs typeface="Calibri"/>
                <a:sym typeface="Calibri"/>
              </a:rPr>
              <a:t>PEI</a:t>
            </a:r>
            <a:r>
              <a:rPr lang="es-MX" b="1" kern="0" dirty="0"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kern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3"/>
          <p:cNvSpPr/>
          <p:nvPr/>
        </p:nvSpPr>
        <p:spPr>
          <a:xfrm>
            <a:off x="223100" y="3573744"/>
            <a:ext cx="4547683" cy="77015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 cap="flat" cmpd="sng">
            <a:solidFill>
              <a:srgbClr val="3F537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8275" tIns="0" rIns="0" bIns="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MX" b="1" kern="0" dirty="0">
                <a:latin typeface="Calibri"/>
                <a:ea typeface="Calibri"/>
                <a:cs typeface="Calibri"/>
                <a:sym typeface="Calibri"/>
              </a:rPr>
              <a:t>“Catalogo Básico de Indicadores”</a:t>
            </a:r>
            <a:r>
              <a:rPr lang="es-MX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0D7C4A5-633F-426C-AD92-38DA73209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84" t="2912" r="32273" b="86379"/>
          <a:stretch/>
        </p:blipFill>
        <p:spPr>
          <a:xfrm>
            <a:off x="69012" y="6109852"/>
            <a:ext cx="5095225" cy="7481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8"/>
          <a:stretch/>
        </p:blipFill>
        <p:spPr>
          <a:xfrm>
            <a:off x="5319595" y="1268760"/>
            <a:ext cx="3388975" cy="4515503"/>
          </a:xfrm>
          <a:prstGeom prst="rect">
            <a:avLst/>
          </a:prstGeom>
        </p:spPr>
      </p:pic>
      <p:sp>
        <p:nvSpPr>
          <p:cNvPr id="2" name="1 Elipse"/>
          <p:cNvSpPr/>
          <p:nvPr/>
        </p:nvSpPr>
        <p:spPr>
          <a:xfrm>
            <a:off x="2123728" y="5766796"/>
            <a:ext cx="5400600" cy="11905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500" i="1" dirty="0">
                <a:solidFill>
                  <a:schemeClr val="tx1"/>
                </a:solidFill>
              </a:rPr>
              <a:t>Normas específicas para la Planificación Universitaria (Regulación Académica y no Territorial)</a:t>
            </a:r>
          </a:p>
        </p:txBody>
      </p:sp>
      <p:sp>
        <p:nvSpPr>
          <p:cNvPr id="5" name="4 Flecha curvada hacia la izquierda"/>
          <p:cNvSpPr/>
          <p:nvPr/>
        </p:nvSpPr>
        <p:spPr>
          <a:xfrm>
            <a:off x="6804248" y="4343903"/>
            <a:ext cx="1091560" cy="225777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0"/>
          <p:cNvSpPr/>
          <p:nvPr/>
        </p:nvSpPr>
        <p:spPr>
          <a:xfrm>
            <a:off x="210433" y="94016"/>
            <a:ext cx="8609019" cy="899886"/>
          </a:xfrm>
          <a:prstGeom prst="snip1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2530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12800" algn="ctr">
              <a:buClr>
                <a:srgbClr val="000000"/>
              </a:buClr>
              <a:buFont typeface="Arial"/>
              <a:buNone/>
            </a:pPr>
            <a:r>
              <a:rPr lang="es-E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Roboto Condensed Light"/>
                <a:cs typeface="Roboto Condensed Light"/>
                <a:sym typeface="Calibri"/>
              </a:rPr>
              <a:t>PLAN DE </a:t>
            </a:r>
            <a:r>
              <a:rPr lang="es-E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Roboto Condensed Light"/>
                <a:cs typeface="Roboto Condensed Light"/>
                <a:sym typeface="Calibri"/>
              </a:rPr>
              <a:t>DESARRROLLO</a:t>
            </a:r>
            <a:r>
              <a:rPr lang="es-E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Roboto Condensed Light"/>
                <a:cs typeface="Roboto Condensed Light"/>
                <a:sym typeface="Calibri"/>
              </a:rPr>
              <a:t> UNIVERSITARIO</a:t>
            </a:r>
          </a:p>
          <a:p>
            <a:pPr marL="812800" algn="ctr">
              <a:buClr>
                <a:srgbClr val="000000"/>
              </a:buClr>
              <a:buFont typeface="Arial"/>
              <a:buNone/>
            </a:pPr>
            <a:r>
              <a:rPr lang="es-E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Roboto Condensed Light"/>
                <a:cs typeface="Roboto Condensed Light"/>
                <a:sym typeface="Calibri"/>
              </a:rPr>
              <a:t>PDU</a:t>
            </a:r>
            <a:r>
              <a:rPr lang="es-E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Roboto Condensed Light"/>
                <a:cs typeface="Roboto Condensed Light"/>
                <a:sym typeface="Calibri"/>
              </a:rPr>
              <a:t>  2021 - 2025</a:t>
            </a:r>
            <a:r>
              <a:rPr lang="es-E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Roboto Condensed Light"/>
                <a:cs typeface="Roboto Condensed Light"/>
                <a:sym typeface="Calibri"/>
              </a:rPr>
              <a:t> </a:t>
            </a:r>
            <a:endParaRPr lang="es-ES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4049" t="16371" r="36287" b="31577"/>
          <a:stretch/>
        </p:blipFill>
        <p:spPr>
          <a:xfrm>
            <a:off x="539551" y="1196752"/>
            <a:ext cx="4051813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5004048" y="1196752"/>
            <a:ext cx="3600400" cy="55446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>
                <a:solidFill>
                  <a:schemeClr val="tx1"/>
                </a:solidFill>
              </a:rPr>
              <a:t>El Plan de Desarrollo Universitario del SUB (</a:t>
            </a:r>
            <a:r>
              <a:rPr lang="es-BO" b="1" dirty="0" err="1">
                <a:solidFill>
                  <a:schemeClr val="tx1"/>
                </a:solidFill>
              </a:rPr>
              <a:t>PDU</a:t>
            </a:r>
            <a:r>
              <a:rPr lang="es-BO" b="1" dirty="0">
                <a:solidFill>
                  <a:schemeClr val="tx1"/>
                </a:solidFill>
              </a:rPr>
              <a:t>-SUB 2021-2025)</a:t>
            </a:r>
            <a:r>
              <a:rPr lang="es-BO" dirty="0">
                <a:solidFill>
                  <a:schemeClr val="tx1"/>
                </a:solidFill>
              </a:rPr>
              <a:t> está aprobado con Res. 6/22 del 26 de mayo de 2022, del XIII Congreso Nacional de Universidades de Potosí.</a:t>
            </a:r>
          </a:p>
          <a:p>
            <a:pPr algn="ctr"/>
            <a:endParaRPr lang="es-BO" dirty="0"/>
          </a:p>
          <a:p>
            <a:pPr algn="ctr"/>
            <a:r>
              <a:rPr lang="es-BO" dirty="0">
                <a:solidFill>
                  <a:schemeClr val="tx1"/>
                </a:solidFill>
              </a:rPr>
              <a:t>Bajo la Coordinación de la Secretaría de Desarrollo </a:t>
            </a:r>
            <a:r>
              <a:rPr lang="es-BO" dirty="0" err="1">
                <a:solidFill>
                  <a:schemeClr val="tx1"/>
                </a:solidFill>
              </a:rPr>
              <a:t>Insitucional</a:t>
            </a:r>
            <a:r>
              <a:rPr lang="es-BO" dirty="0">
                <a:solidFill>
                  <a:schemeClr val="tx1"/>
                </a:solidFill>
              </a:rPr>
              <a:t> del </a:t>
            </a:r>
            <a:r>
              <a:rPr lang="es-BO" dirty="0" err="1">
                <a:solidFill>
                  <a:schemeClr val="tx1"/>
                </a:solidFill>
              </a:rPr>
              <a:t>CEUB</a:t>
            </a:r>
            <a:r>
              <a:rPr lang="es-BO" dirty="0">
                <a:solidFill>
                  <a:schemeClr val="tx1"/>
                </a:solidFill>
              </a:rPr>
              <a:t>, </a:t>
            </a:r>
            <a:r>
              <a:rPr lang="es-BO" b="1" dirty="0">
                <a:solidFill>
                  <a:schemeClr val="tx1"/>
                </a:solidFill>
              </a:rPr>
              <a:t>el </a:t>
            </a:r>
            <a:r>
              <a:rPr lang="es-BO" b="1" dirty="0" err="1">
                <a:solidFill>
                  <a:schemeClr val="tx1"/>
                </a:solidFill>
              </a:rPr>
              <a:t>PDU</a:t>
            </a:r>
            <a:r>
              <a:rPr lang="es-BO" b="1" dirty="0">
                <a:solidFill>
                  <a:schemeClr val="tx1"/>
                </a:solidFill>
              </a:rPr>
              <a:t>-SUB 2021-2025</a:t>
            </a:r>
            <a:r>
              <a:rPr lang="es-BO" dirty="0">
                <a:solidFill>
                  <a:schemeClr val="tx1"/>
                </a:solidFill>
              </a:rPr>
              <a:t>, se formuló con la participación de las Direcciones/Unidades de Planificación de las Universidades del Sistema </a:t>
            </a:r>
          </a:p>
        </p:txBody>
      </p:sp>
    </p:spTree>
    <p:extLst>
      <p:ext uri="{BB962C8B-B14F-4D97-AF65-F5344CB8AC3E}">
        <p14:creationId xmlns:p14="http://schemas.microsoft.com/office/powerpoint/2010/main" val="27397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1369</Words>
  <Application>Microsoft Office PowerPoint</Application>
  <PresentationFormat>Presentación en pantalla (4:3)</PresentationFormat>
  <Paragraphs>342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RELACIÓN ENTRE PLANES NACIONALES Y PLANES UNIVERSITARIOS</vt:lpstr>
      <vt:lpstr>TEMPORARIDAD DE LOS PLANES Y JERARQUÍA</vt:lpstr>
      <vt:lpstr>Presentación de PowerPoint</vt:lpstr>
      <vt:lpstr>CPE BOLIVIA - MANDATO CONSTITUCIONAL</vt:lpstr>
      <vt:lpstr>Presentación de PowerPoint</vt:lpstr>
      <vt:lpstr>Presentación de PowerPoint</vt:lpstr>
      <vt:lpstr>Presentación de PowerPoint</vt:lpstr>
      <vt:lpstr>PEI UAGRM AJUSTADO 2021-2025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FORMULARIO DE SEGUIMIENTO AL PLAN DE ESTRATÉGICO INSTITUCIONAL  (PEI – UAGRM  AJUSTADO 2021-2025)</vt:lpstr>
      <vt:lpstr>PROCEDIMIENTO PARA EL LLENADO DEL FORMULARIO</vt:lpstr>
      <vt:lpstr>FORMULARIO DE SEGUIMIENTO AL PLAN DE ESTRATÉGICO INSTITUCIONAL  (PEI – UAGRM 2019-2025)</vt:lpstr>
      <vt:lpstr>FORMULARIO DE SEGUIMIENTO AL PLAN DE ESTRATÉGICO INSTITUCIONAL  (PEI – UAGRM 2019-2025)</vt:lpstr>
      <vt:lpstr>Notas Recibidas y Reuniones de Socializacion de Indicadores Estatégicos Propuestos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Gonzalo Zambrana Mealla</dc:creator>
  <cp:lastModifiedBy>Jaime Gonzalo Zambrana Mealla</cp:lastModifiedBy>
  <cp:revision>153</cp:revision>
  <cp:lastPrinted>2019-05-27T16:12:00Z</cp:lastPrinted>
  <dcterms:modified xsi:type="dcterms:W3CDTF">2025-01-23T19:23:50Z</dcterms:modified>
</cp:coreProperties>
</file>