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1" r:id="rId2"/>
    <p:sldId id="282"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7" r:id="rId21"/>
    <p:sldId id="298" r:id="rId22"/>
    <p:sldId id="283" r:id="rId23"/>
    <p:sldId id="284" r:id="rId24"/>
    <p:sldId id="285" r:id="rId25"/>
    <p:sldId id="275" r:id="rId26"/>
    <p:sldId id="276" r:id="rId27"/>
    <p:sldId id="277" r:id="rId28"/>
    <p:sldId id="279" r:id="rId29"/>
    <p:sldId id="278" r:id="rId30"/>
    <p:sldId id="280" r:id="rId31"/>
    <p:sldId id="286" r:id="rId32"/>
    <p:sldId id="293" r:id="rId33"/>
    <p:sldId id="294" r:id="rId34"/>
    <p:sldId id="295" r:id="rId35"/>
    <p:sldId id="296" r:id="rId36"/>
    <p:sldId id="287" r:id="rId37"/>
    <p:sldId id="288" r:id="rId38"/>
    <p:sldId id="289" r:id="rId39"/>
    <p:sldId id="290" r:id="rId40"/>
    <p:sldId id="291" r:id="rId41"/>
    <p:sldId id="292"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6C40C78-1B5E-4510-9B95-B61BB4432D69}" type="datetimeFigureOut">
              <a:rPr lang="es-ES" smtClean="0"/>
              <a:t>28/08/2020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C40C78-1B5E-4510-9B95-B61BB4432D69}" type="datetimeFigureOut">
              <a:rPr lang="es-ES" smtClean="0"/>
              <a:t>28/08/2020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6C40C78-1B5E-4510-9B95-B61BB4432D69}" type="datetimeFigureOut">
              <a:rPr lang="es-ES" smtClean="0"/>
              <a:t>28/08/2020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C40C78-1B5E-4510-9B95-B61BB4432D69}" type="datetimeFigureOut">
              <a:rPr lang="es-ES" smtClean="0"/>
              <a:t>28/08/2020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66C40C78-1B5E-4510-9B95-B61BB4432D69}" type="datetimeFigureOut">
              <a:rPr lang="es-ES" smtClean="0"/>
              <a:t>28/08/2020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C40C78-1B5E-4510-9B95-B61BB4432D69}" type="datetimeFigureOut">
              <a:rPr lang="es-ES" smtClean="0"/>
              <a:t>28/08/2020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E5F8455-9754-403E-A1B5-141ABEC317F6}"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C40C78-1B5E-4510-9B95-B61BB4432D69}" type="datetimeFigureOut">
              <a:rPr lang="es-ES" smtClean="0"/>
              <a:t>28/08/2020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6C40C78-1B5E-4510-9B95-B61BB4432D69}" type="datetimeFigureOut">
              <a:rPr lang="es-ES" smtClean="0"/>
              <a:t>28/08/2020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40C78-1B5E-4510-9B95-B61BB4432D69}" type="datetimeFigureOut">
              <a:rPr lang="es-ES" smtClean="0"/>
              <a:t>28/08/2020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66C40C78-1B5E-4510-9B95-B61BB4432D69}" type="datetimeFigureOut">
              <a:rPr lang="es-ES" smtClean="0"/>
              <a:t>28/08/2020</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E5F8455-9754-403E-A1B5-141ABEC317F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6C40C78-1B5E-4510-9B95-B61BB4432D69}" type="datetimeFigureOut">
              <a:rPr lang="es-ES" smtClean="0"/>
              <a:t>28/08/2020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E5F8455-9754-403E-A1B5-141ABEC317F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6C40C78-1B5E-4510-9B95-B61BB4432D69}" type="datetimeFigureOut">
              <a:rPr lang="es-ES" smtClean="0"/>
              <a:t>28/08/2020</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E5F8455-9754-403E-A1B5-141ABEC317F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BO" sz="7200" dirty="0" smtClean="0"/>
              <a:t>TUTORIAL </a:t>
            </a:r>
            <a:br>
              <a:rPr lang="es-BO" sz="7200" dirty="0" smtClean="0"/>
            </a:br>
            <a:r>
              <a:rPr lang="es-BO" sz="7200" dirty="0" smtClean="0"/>
              <a:t>POA 2021</a:t>
            </a:r>
            <a:endParaRPr lang="es-BO" sz="7200" dirty="0"/>
          </a:p>
        </p:txBody>
      </p:sp>
      <p:sp>
        <p:nvSpPr>
          <p:cNvPr id="5" name="4 Rectángulo"/>
          <p:cNvSpPr/>
          <p:nvPr/>
        </p:nvSpPr>
        <p:spPr>
          <a:xfrm>
            <a:off x="2093234" y="5517232"/>
            <a:ext cx="6385081" cy="523220"/>
          </a:xfrm>
          <a:prstGeom prst="rect">
            <a:avLst/>
          </a:prstGeom>
          <a:noFill/>
        </p:spPr>
        <p:txBody>
          <a:bodyPr wrap="none" lIns="91440" tIns="45720" rIns="91440" bIns="45720">
            <a:spAutoFit/>
          </a:bodyPr>
          <a:lstStyle/>
          <a:p>
            <a:pPr algn="ctr"/>
            <a:r>
              <a:rPr lang="es-ES" sz="2800" b="1" cap="none" spc="0" dirty="0" smtClean="0">
                <a:ln w="10541" cmpd="sng">
                  <a:solidFill>
                    <a:srgbClr val="7D7D7D">
                      <a:tint val="100000"/>
                      <a:shade val="100000"/>
                      <a:satMod val="110000"/>
                    </a:srgbClr>
                  </a:solidFill>
                  <a:prstDash val="solid"/>
                </a:ln>
                <a:solidFill>
                  <a:srgbClr val="FF0000"/>
                </a:solidFill>
                <a:effectLst/>
                <a:latin typeface="Century" pitchFamily="18" charset="0"/>
              </a:rPr>
              <a:t>PLANIFICACION - PRESUPUESTO</a:t>
            </a:r>
            <a:endParaRPr lang="es-ES" sz="2800" b="1" cap="none" spc="0" dirty="0">
              <a:ln w="10541" cmpd="sng">
                <a:solidFill>
                  <a:srgbClr val="7D7D7D">
                    <a:tint val="100000"/>
                    <a:shade val="100000"/>
                    <a:satMod val="110000"/>
                  </a:srgbClr>
                </a:solidFill>
                <a:prstDash val="solid"/>
              </a:ln>
              <a:solidFill>
                <a:srgbClr val="FF0000"/>
              </a:solidFill>
              <a:effectLst/>
            </a:endParaRPr>
          </a:p>
        </p:txBody>
      </p:sp>
    </p:spTree>
    <p:extLst>
      <p:ext uri="{BB962C8B-B14F-4D97-AF65-F5344CB8AC3E}">
        <p14:creationId xmlns:p14="http://schemas.microsoft.com/office/powerpoint/2010/main" val="165514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8928992" cy="1368152"/>
          </a:xfrm>
        </p:spPr>
        <p:txBody>
          <a:bodyPr>
            <a:normAutofit fontScale="90000"/>
          </a:bodyPr>
          <a:lstStyle/>
          <a:p>
            <a:pPr algn="l"/>
            <a:r>
              <a:rPr lang="es-ES" sz="2000" dirty="0"/>
              <a:t>En el formulario </a:t>
            </a:r>
            <a:r>
              <a:rPr lang="es-ES" sz="2000" dirty="0" smtClean="0"/>
              <a:t>B AUTOMATICAMENTE aparece la «unidad ejecutora» y «los nombres» de la parte DE ABAJO que SE </a:t>
            </a:r>
            <a:r>
              <a:rPr lang="es-ES" sz="2000" dirty="0" err="1" smtClean="0"/>
              <a:t>elegiO</a:t>
            </a:r>
            <a:r>
              <a:rPr lang="es-ES" sz="2000" dirty="0" smtClean="0"/>
              <a:t> en el </a:t>
            </a:r>
            <a:r>
              <a:rPr lang="es-ES" sz="2000" dirty="0" err="1" smtClean="0"/>
              <a:t>form</a:t>
            </a:r>
            <a:r>
              <a:rPr lang="es-ES" sz="2000" dirty="0" smtClean="0"/>
              <a:t>. A.</a:t>
            </a:r>
            <a:br>
              <a:rPr lang="es-ES" sz="2000" dirty="0" smtClean="0"/>
            </a:br>
            <a:r>
              <a:rPr lang="es-ES" sz="2000" dirty="0" smtClean="0"/>
              <a:t>en la columna «</a:t>
            </a:r>
            <a:r>
              <a:rPr lang="es-ES" sz="2000" dirty="0" err="1" smtClean="0"/>
              <a:t>codigo</a:t>
            </a:r>
            <a:r>
              <a:rPr lang="es-ES" sz="2000" dirty="0" smtClean="0"/>
              <a:t>» damos </a:t>
            </a:r>
            <a:r>
              <a:rPr lang="es-ES" sz="2000" dirty="0" err="1" smtClean="0"/>
              <a:t>click</a:t>
            </a:r>
            <a:r>
              <a:rPr lang="es-ES" sz="2000" dirty="0" smtClean="0"/>
              <a:t> en la pestaña la cual despliega los objetivos que se </a:t>
            </a:r>
            <a:r>
              <a:rPr lang="es-ES" sz="2000" dirty="0" err="1" smtClean="0"/>
              <a:t>eligiO</a:t>
            </a:r>
            <a:r>
              <a:rPr lang="es-ES" sz="2000" dirty="0" smtClean="0"/>
              <a:t>  en el </a:t>
            </a:r>
            <a:r>
              <a:rPr lang="es-ES" sz="2000" dirty="0" err="1" smtClean="0"/>
              <a:t>form</a:t>
            </a:r>
            <a:r>
              <a:rPr lang="es-ES" sz="2000" dirty="0" smtClean="0"/>
              <a:t>. A (en </a:t>
            </a:r>
            <a:r>
              <a:rPr lang="es-ES" sz="2000" dirty="0" err="1" smtClean="0"/>
              <a:t>eSTE</a:t>
            </a:r>
            <a:r>
              <a:rPr lang="es-ES" sz="2000" dirty="0" smtClean="0"/>
              <a:t> ejemplo SERIA EL 101,01,01 y EL 101,04,04)</a:t>
            </a:r>
            <a:endParaRPr lang="es-BO" sz="2000" dirty="0"/>
          </a:p>
        </p:txBody>
      </p:sp>
      <p:pic>
        <p:nvPicPr>
          <p:cNvPr id="9" name="Marcador de contenido 8"/>
          <p:cNvPicPr>
            <a:picLocks noGrp="1" noChangeAspect="1"/>
          </p:cNvPicPr>
          <p:nvPr>
            <p:ph idx="1"/>
          </p:nvPr>
        </p:nvPicPr>
        <p:blipFill>
          <a:blip r:embed="rId2"/>
          <a:stretch>
            <a:fillRect/>
          </a:stretch>
        </p:blipFill>
        <p:spPr>
          <a:xfrm>
            <a:off x="179512" y="1700808"/>
            <a:ext cx="8784976" cy="4752528"/>
          </a:xfrm>
          <a:prstGeom prst="rect">
            <a:avLst/>
          </a:prstGeom>
        </p:spPr>
      </p:pic>
      <p:sp>
        <p:nvSpPr>
          <p:cNvPr id="5" name="Elipse 4"/>
          <p:cNvSpPr/>
          <p:nvPr/>
        </p:nvSpPr>
        <p:spPr>
          <a:xfrm>
            <a:off x="7812360" y="2060848"/>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Elipse 6"/>
          <p:cNvSpPr/>
          <p:nvPr/>
        </p:nvSpPr>
        <p:spPr>
          <a:xfrm>
            <a:off x="467544" y="2708920"/>
            <a:ext cx="151216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6" name="Elipse 5"/>
          <p:cNvSpPr/>
          <p:nvPr/>
        </p:nvSpPr>
        <p:spPr>
          <a:xfrm>
            <a:off x="1835696" y="5085184"/>
            <a:ext cx="468052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8" name="Conector recto de flecha 7"/>
          <p:cNvCxnSpPr/>
          <p:nvPr/>
        </p:nvCxnSpPr>
        <p:spPr>
          <a:xfrm flipH="1">
            <a:off x="1691680" y="2929203"/>
            <a:ext cx="965867" cy="42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2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404664"/>
            <a:ext cx="8928992" cy="1512168"/>
          </a:xfrm>
        </p:spPr>
        <p:txBody>
          <a:bodyPr>
            <a:normAutofit fontScale="90000"/>
          </a:bodyPr>
          <a:lstStyle/>
          <a:p>
            <a:pPr algn="l"/>
            <a:r>
              <a:rPr lang="en-US" sz="2000" dirty="0" smtClean="0"/>
              <a:t>al </a:t>
            </a:r>
            <a:r>
              <a:rPr lang="en-US" sz="2000" dirty="0" err="1" smtClean="0"/>
              <a:t>elegir</a:t>
            </a:r>
            <a:r>
              <a:rPr lang="en-US" sz="2000" dirty="0" smtClean="0"/>
              <a:t> el primer </a:t>
            </a:r>
            <a:r>
              <a:rPr lang="en-US" sz="2000" dirty="0" err="1" smtClean="0"/>
              <a:t>objetivo</a:t>
            </a:r>
            <a:r>
              <a:rPr lang="en-US" sz="2000" dirty="0" smtClean="0"/>
              <a:t> el cursor se </a:t>
            </a:r>
            <a:r>
              <a:rPr lang="en-US" sz="2000" dirty="0" err="1" smtClean="0"/>
              <a:t>posesiona</a:t>
            </a:r>
            <a:r>
              <a:rPr lang="en-US" sz="2000" dirty="0" smtClean="0"/>
              <a:t> en la </a:t>
            </a:r>
            <a:r>
              <a:rPr lang="en-US" sz="2000" dirty="0" err="1" smtClean="0"/>
              <a:t>columna</a:t>
            </a:r>
            <a:r>
              <a:rPr lang="en-US" sz="2000" dirty="0" smtClean="0"/>
              <a:t>  “</a:t>
            </a:r>
            <a:r>
              <a:rPr lang="en-US" sz="2000" dirty="0" err="1" smtClean="0"/>
              <a:t>Objetivos</a:t>
            </a:r>
            <a:r>
              <a:rPr lang="en-US" sz="2000" dirty="0" smtClean="0"/>
              <a:t> de </a:t>
            </a:r>
            <a:r>
              <a:rPr lang="en-US" sz="2000" dirty="0" err="1" smtClean="0"/>
              <a:t>Gestión</a:t>
            </a:r>
            <a:r>
              <a:rPr lang="en-US" sz="2000" dirty="0" smtClean="0"/>
              <a:t> </a:t>
            </a:r>
            <a:r>
              <a:rPr lang="en-US" sz="2000" dirty="0" err="1" smtClean="0"/>
              <a:t>Específicos</a:t>
            </a:r>
            <a:r>
              <a:rPr lang="en-US" sz="2000" dirty="0" smtClean="0"/>
              <a:t>”, EN EL CUAL </a:t>
            </a:r>
            <a:r>
              <a:rPr lang="en-US" sz="2000" b="1" u="sng" dirty="0" err="1" smtClean="0"/>
              <a:t>digitamos</a:t>
            </a:r>
            <a:r>
              <a:rPr lang="en-US" sz="2000" dirty="0" smtClean="0"/>
              <a:t> el OGE y </a:t>
            </a:r>
            <a:r>
              <a:rPr lang="en-US" sz="2000" dirty="0" err="1" smtClean="0"/>
              <a:t>damos</a:t>
            </a:r>
            <a:r>
              <a:rPr lang="en-US" sz="2000" dirty="0" smtClean="0"/>
              <a:t> enter. (</a:t>
            </a:r>
            <a:r>
              <a:rPr lang="en-US" sz="2000" dirty="0" err="1" smtClean="0"/>
              <a:t>nos</a:t>
            </a:r>
            <a:r>
              <a:rPr lang="en-US" sz="2000" dirty="0" smtClean="0"/>
              <a:t> </a:t>
            </a:r>
            <a:r>
              <a:rPr lang="en-US" sz="2000" dirty="0" err="1" smtClean="0"/>
              <a:t>aparece</a:t>
            </a:r>
            <a:r>
              <a:rPr lang="en-US" sz="2000" dirty="0" smtClean="0"/>
              <a:t> </a:t>
            </a:r>
            <a:r>
              <a:rPr lang="en-US" sz="2000" dirty="0" err="1" smtClean="0"/>
              <a:t>automaticamente</a:t>
            </a:r>
            <a:r>
              <a:rPr lang="en-US" sz="2000" dirty="0" smtClean="0"/>
              <a:t> el “01” al </a:t>
            </a:r>
            <a:r>
              <a:rPr lang="en-US" sz="2000" dirty="0" err="1" smtClean="0"/>
              <a:t>lado</a:t>
            </a:r>
            <a:r>
              <a:rPr lang="en-US" sz="2000" dirty="0" smtClean="0"/>
              <a:t> </a:t>
            </a:r>
            <a:r>
              <a:rPr lang="en-US" sz="2000" dirty="0" err="1" smtClean="0"/>
              <a:t>izquierdo</a:t>
            </a:r>
            <a:r>
              <a:rPr lang="en-US" sz="2000" dirty="0" smtClean="0"/>
              <a:t> ) Y el cursor se </a:t>
            </a:r>
            <a:r>
              <a:rPr lang="en-US" sz="2000" dirty="0" err="1" smtClean="0"/>
              <a:t>posesiona</a:t>
            </a:r>
            <a:r>
              <a:rPr lang="en-US" sz="2000" dirty="0" smtClean="0"/>
              <a:t> en la </a:t>
            </a:r>
            <a:r>
              <a:rPr lang="en-US" sz="2000" dirty="0" err="1" smtClean="0"/>
              <a:t>columna</a:t>
            </a:r>
            <a:r>
              <a:rPr lang="en-US" sz="2000" dirty="0" smtClean="0"/>
              <a:t> “</a:t>
            </a:r>
            <a:r>
              <a:rPr lang="en-US" sz="2000" dirty="0" err="1" smtClean="0"/>
              <a:t>indicadores</a:t>
            </a:r>
            <a:r>
              <a:rPr lang="en-US" sz="2000" dirty="0" smtClean="0"/>
              <a:t>” </a:t>
            </a:r>
            <a:r>
              <a:rPr lang="en-US" sz="2000" dirty="0" err="1" smtClean="0"/>
              <a:t>damos</a:t>
            </a:r>
            <a:r>
              <a:rPr lang="en-US" sz="2000" dirty="0" smtClean="0"/>
              <a:t> click en la </a:t>
            </a:r>
            <a:r>
              <a:rPr lang="en-US" sz="2000" dirty="0" err="1" smtClean="0"/>
              <a:t>pestaña</a:t>
            </a:r>
            <a:r>
              <a:rPr lang="en-US" sz="2000" dirty="0" smtClean="0"/>
              <a:t> LA CUAL </a:t>
            </a:r>
            <a:r>
              <a:rPr lang="en-US" sz="2000" dirty="0" err="1" smtClean="0"/>
              <a:t>despliega</a:t>
            </a:r>
            <a:r>
              <a:rPr lang="en-US" sz="2000" dirty="0" smtClean="0"/>
              <a:t> los </a:t>
            </a:r>
            <a:r>
              <a:rPr lang="en-US" sz="2000" dirty="0" err="1" smtClean="0"/>
              <a:t>indicadores</a:t>
            </a:r>
            <a:r>
              <a:rPr lang="en-US" sz="2000" dirty="0" smtClean="0"/>
              <a:t> de </a:t>
            </a:r>
            <a:r>
              <a:rPr lang="en-US" sz="2000" dirty="0" err="1" smtClean="0"/>
              <a:t>ese</a:t>
            </a:r>
            <a:r>
              <a:rPr lang="en-US" sz="2000" dirty="0" smtClean="0"/>
              <a:t> </a:t>
            </a:r>
            <a:r>
              <a:rPr lang="en-US" sz="2000" dirty="0" err="1" smtClean="0"/>
              <a:t>objetivo</a:t>
            </a:r>
            <a:r>
              <a:rPr lang="en-US" sz="2000" dirty="0" smtClean="0"/>
              <a:t> Y SE ELIGE el </a:t>
            </a:r>
            <a:r>
              <a:rPr lang="en-US" sz="2000" dirty="0" err="1" smtClean="0"/>
              <a:t>indicador</a:t>
            </a:r>
            <a:r>
              <a:rPr lang="en-US" sz="2000" dirty="0" smtClean="0"/>
              <a:t> a </a:t>
            </a:r>
            <a:r>
              <a:rPr lang="en-US" sz="2000" dirty="0" err="1" smtClean="0"/>
              <a:t>utilizar</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988840"/>
            <a:ext cx="8784976" cy="4608512"/>
          </a:xfrm>
          <a:prstGeom prst="rect">
            <a:avLst/>
          </a:prstGeom>
        </p:spPr>
      </p:pic>
      <p:sp>
        <p:nvSpPr>
          <p:cNvPr id="5" name="Elipse 4"/>
          <p:cNvSpPr/>
          <p:nvPr/>
        </p:nvSpPr>
        <p:spPr>
          <a:xfrm>
            <a:off x="2051720" y="3501008"/>
            <a:ext cx="244827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6" name="Elipse 5"/>
          <p:cNvSpPr/>
          <p:nvPr/>
        </p:nvSpPr>
        <p:spPr>
          <a:xfrm>
            <a:off x="1619672" y="378904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Elipse 6"/>
          <p:cNvSpPr/>
          <p:nvPr/>
        </p:nvSpPr>
        <p:spPr>
          <a:xfrm>
            <a:off x="4355977" y="3702732"/>
            <a:ext cx="1584175" cy="1094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8" name="Conector recto de flecha 7"/>
          <p:cNvCxnSpPr/>
          <p:nvPr/>
        </p:nvCxnSpPr>
        <p:spPr>
          <a:xfrm flipH="1">
            <a:off x="5724128" y="3649283"/>
            <a:ext cx="965867" cy="42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4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8928992" cy="1584176"/>
          </a:xfrm>
        </p:spPr>
        <p:txBody>
          <a:bodyPr>
            <a:normAutofit fontScale="90000"/>
          </a:bodyPr>
          <a:lstStyle/>
          <a:p>
            <a:r>
              <a:rPr lang="en-US" sz="2000" dirty="0" smtClean="0"/>
              <a:t>Al </a:t>
            </a:r>
            <a:r>
              <a:rPr lang="en-US" sz="2000" dirty="0" err="1" smtClean="0"/>
              <a:t>elegir</a:t>
            </a:r>
            <a:r>
              <a:rPr lang="en-US" sz="2000" dirty="0" smtClean="0"/>
              <a:t> el </a:t>
            </a:r>
            <a:r>
              <a:rPr lang="en-US" sz="2000" dirty="0" err="1" smtClean="0"/>
              <a:t>indicador</a:t>
            </a:r>
            <a:r>
              <a:rPr lang="en-US" sz="2000" dirty="0" smtClean="0"/>
              <a:t>, EN LA SIGUIENTE COLUMNA </a:t>
            </a:r>
            <a:r>
              <a:rPr lang="en-US" sz="2000" dirty="0" err="1" smtClean="0"/>
              <a:t>automáticamente</a:t>
            </a:r>
            <a:r>
              <a:rPr lang="en-US" sz="2000" dirty="0" smtClean="0"/>
              <a:t> </a:t>
            </a:r>
            <a:r>
              <a:rPr lang="en-US" sz="2000" dirty="0" err="1" smtClean="0"/>
              <a:t>aparece</a:t>
            </a:r>
            <a:r>
              <a:rPr lang="en-US" sz="2000" dirty="0" smtClean="0"/>
              <a:t> la </a:t>
            </a:r>
            <a:r>
              <a:rPr lang="en-US" sz="2000" dirty="0" err="1" smtClean="0"/>
              <a:t>descripción</a:t>
            </a:r>
            <a:r>
              <a:rPr lang="en-US" sz="2000" dirty="0" smtClean="0"/>
              <a:t> “</a:t>
            </a:r>
            <a:r>
              <a:rPr lang="en-US" sz="2000" dirty="0" err="1" smtClean="0"/>
              <a:t>norma</a:t>
            </a:r>
            <a:r>
              <a:rPr lang="en-US" sz="2000" dirty="0" smtClean="0"/>
              <a:t>, </a:t>
            </a:r>
            <a:r>
              <a:rPr lang="en-US" sz="2000" dirty="0" err="1" smtClean="0"/>
              <a:t>bien</a:t>
            </a:r>
            <a:r>
              <a:rPr lang="en-US" sz="2000" dirty="0" smtClean="0"/>
              <a:t> o </a:t>
            </a:r>
            <a:r>
              <a:rPr lang="en-US" sz="2000" dirty="0" err="1" smtClean="0"/>
              <a:t>servicio</a:t>
            </a:r>
            <a:r>
              <a:rPr lang="en-US" sz="2000" b="1" i="1" u="sng" dirty="0" smtClean="0"/>
              <a:t>” (no </a:t>
            </a:r>
            <a:r>
              <a:rPr lang="en-US" sz="2000" b="1" i="1" u="sng" dirty="0" err="1" smtClean="0"/>
              <a:t>digitar</a:t>
            </a:r>
            <a:r>
              <a:rPr lang="en-US" sz="2000" b="1" i="1" u="sng" dirty="0" smtClean="0"/>
              <a:t> nada en </a:t>
            </a:r>
            <a:r>
              <a:rPr lang="en-US" sz="2000" b="1" i="1" u="sng" dirty="0" err="1" smtClean="0"/>
              <a:t>esta</a:t>
            </a:r>
            <a:r>
              <a:rPr lang="en-US" sz="2000" b="1" i="1" u="sng" dirty="0" smtClean="0"/>
              <a:t> </a:t>
            </a:r>
            <a:r>
              <a:rPr lang="en-US" sz="2000" b="1" i="1" u="sng" dirty="0" err="1" smtClean="0"/>
              <a:t>columna</a:t>
            </a:r>
            <a:r>
              <a:rPr lang="en-US" sz="2000" b="1" i="1" u="sng" dirty="0" smtClean="0"/>
              <a:t>) .</a:t>
            </a:r>
            <a:br>
              <a:rPr lang="en-US" sz="2000" b="1" i="1" u="sng" dirty="0" smtClean="0"/>
            </a:br>
            <a:r>
              <a:rPr lang="en-US" sz="2000" dirty="0" smtClean="0"/>
              <a:t>EL cursor se </a:t>
            </a:r>
            <a:r>
              <a:rPr lang="en-US" sz="2000" dirty="0" err="1" smtClean="0"/>
              <a:t>posesiona</a:t>
            </a:r>
            <a:r>
              <a:rPr lang="en-US" sz="2000" dirty="0" smtClean="0"/>
              <a:t> </a:t>
            </a:r>
            <a:r>
              <a:rPr lang="en-US" sz="2000" dirty="0" err="1" smtClean="0"/>
              <a:t>directamente</a:t>
            </a:r>
            <a:r>
              <a:rPr lang="en-US" sz="2000" dirty="0" smtClean="0"/>
              <a:t> en la </a:t>
            </a:r>
            <a:r>
              <a:rPr lang="en-US" sz="2000" dirty="0" err="1" smtClean="0"/>
              <a:t>columna</a:t>
            </a:r>
            <a:r>
              <a:rPr lang="en-US" sz="2000" dirty="0" smtClean="0"/>
              <a:t>  “</a:t>
            </a:r>
            <a:r>
              <a:rPr lang="en-US" sz="2000" dirty="0" err="1" smtClean="0"/>
              <a:t>responsable</a:t>
            </a:r>
            <a:r>
              <a:rPr lang="en-US" sz="2000" dirty="0" smtClean="0"/>
              <a:t> (</a:t>
            </a:r>
            <a:r>
              <a:rPr lang="en-US" sz="2000" dirty="0" err="1" smtClean="0"/>
              <a:t>aperturas</a:t>
            </a:r>
            <a:r>
              <a:rPr lang="en-US" sz="2000" dirty="0" smtClean="0"/>
              <a:t>)” </a:t>
            </a:r>
            <a:r>
              <a:rPr lang="en-US" sz="2000" dirty="0" err="1" smtClean="0"/>
              <a:t>damos</a:t>
            </a:r>
            <a:r>
              <a:rPr lang="en-US" sz="2000" dirty="0" smtClean="0"/>
              <a:t> click en la </a:t>
            </a:r>
            <a:r>
              <a:rPr lang="en-US" sz="2000" dirty="0" err="1" smtClean="0"/>
              <a:t>pestaña</a:t>
            </a:r>
            <a:r>
              <a:rPr lang="en-US" sz="2000" dirty="0" smtClean="0"/>
              <a:t> la </a:t>
            </a:r>
            <a:r>
              <a:rPr lang="en-US" sz="2000" dirty="0" err="1" smtClean="0"/>
              <a:t>cual</a:t>
            </a:r>
            <a:r>
              <a:rPr lang="en-US" sz="2000" dirty="0" smtClean="0"/>
              <a:t> </a:t>
            </a:r>
            <a:r>
              <a:rPr lang="en-US" sz="2000" dirty="0" err="1" smtClean="0"/>
              <a:t>despliega</a:t>
            </a:r>
            <a:r>
              <a:rPr lang="en-US" sz="2000" dirty="0" smtClean="0"/>
              <a:t> la </a:t>
            </a:r>
            <a:r>
              <a:rPr lang="en-US" sz="2000" dirty="0" err="1" smtClean="0"/>
              <a:t>lista</a:t>
            </a:r>
            <a:r>
              <a:rPr lang="en-US" sz="2000" dirty="0" smtClean="0"/>
              <a:t> de </a:t>
            </a:r>
            <a:r>
              <a:rPr lang="en-US" sz="2000" dirty="0" err="1" smtClean="0"/>
              <a:t>todas</a:t>
            </a:r>
            <a:r>
              <a:rPr lang="en-US" sz="2000" dirty="0" smtClean="0"/>
              <a:t> </a:t>
            </a:r>
            <a:r>
              <a:rPr lang="en-US" sz="2000" dirty="0" err="1" smtClean="0"/>
              <a:t>las</a:t>
            </a:r>
            <a:r>
              <a:rPr lang="en-US" sz="2000" dirty="0" smtClean="0"/>
              <a:t> </a:t>
            </a:r>
            <a:r>
              <a:rPr lang="en-US" sz="2000" dirty="0" err="1" smtClean="0"/>
              <a:t>aperturas</a:t>
            </a:r>
            <a:r>
              <a:rPr lang="en-US" sz="2000" dirty="0" smtClean="0"/>
              <a:t>, SE </a:t>
            </a:r>
            <a:r>
              <a:rPr lang="en-US" sz="2000" dirty="0" err="1" smtClean="0"/>
              <a:t>elIGE</a:t>
            </a:r>
            <a:r>
              <a:rPr lang="en-US" sz="2000" dirty="0" smtClean="0"/>
              <a:t> la </a:t>
            </a:r>
            <a:r>
              <a:rPr lang="en-US" sz="2000" dirty="0" err="1" smtClean="0"/>
              <a:t>apertura</a:t>
            </a:r>
            <a:r>
              <a:rPr lang="en-US" sz="2000" dirty="0" smtClean="0"/>
              <a:t> </a:t>
            </a:r>
            <a:r>
              <a:rPr lang="en-US" sz="2000" dirty="0" err="1" smtClean="0"/>
              <a:t>que</a:t>
            </a:r>
            <a:r>
              <a:rPr lang="en-US" sz="2000" dirty="0" smtClean="0"/>
              <a:t> </a:t>
            </a:r>
            <a:r>
              <a:rPr lang="en-US" sz="2000" dirty="0" err="1" smtClean="0"/>
              <a:t>corresponde</a:t>
            </a:r>
            <a:r>
              <a:rPr lang="en-US" sz="2000" dirty="0" smtClean="0"/>
              <a:t> a </a:t>
            </a:r>
            <a:r>
              <a:rPr lang="en-US" sz="2000" dirty="0" err="1" smtClean="0"/>
              <a:t>su</a:t>
            </a:r>
            <a:r>
              <a:rPr lang="en-US" sz="2000" dirty="0" smtClean="0"/>
              <a:t> </a:t>
            </a:r>
            <a:r>
              <a:rPr lang="en-US" sz="2000" dirty="0" err="1" smtClean="0"/>
              <a:t>unidad</a:t>
            </a:r>
            <a:r>
              <a:rPr lang="en-US" sz="2000" dirty="0" smtClean="0"/>
              <a:t>; en </a:t>
            </a:r>
            <a:r>
              <a:rPr lang="en-US" sz="2000" dirty="0" err="1" smtClean="0"/>
              <a:t>este</a:t>
            </a:r>
            <a:r>
              <a:rPr lang="en-US" sz="2000" dirty="0" smtClean="0"/>
              <a:t> </a:t>
            </a:r>
            <a:r>
              <a:rPr lang="en-US" sz="2000" dirty="0" err="1" smtClean="0"/>
              <a:t>ejemplo</a:t>
            </a:r>
            <a:r>
              <a:rPr lang="en-US" sz="2000" dirty="0" smtClean="0"/>
              <a:t> </a:t>
            </a:r>
            <a:r>
              <a:rPr lang="en-US" sz="2000" dirty="0" err="1" smtClean="0"/>
              <a:t>elegiremos</a:t>
            </a:r>
            <a:r>
              <a:rPr lang="en-US" sz="2000" dirty="0" smtClean="0"/>
              <a:t> la </a:t>
            </a:r>
            <a:r>
              <a:rPr lang="en-US" sz="2000" dirty="0" err="1" smtClean="0"/>
              <a:t>apertura</a:t>
            </a:r>
            <a:r>
              <a:rPr lang="en-US" sz="2000" dirty="0" smtClean="0"/>
              <a:t> 14.00.00.31  </a:t>
            </a:r>
            <a:endParaRPr lang="es-BO" sz="2000" dirty="0"/>
          </a:p>
        </p:txBody>
      </p:sp>
      <p:pic>
        <p:nvPicPr>
          <p:cNvPr id="4" name="Marcador de contenido 3"/>
          <p:cNvPicPr>
            <a:picLocks noGrp="1" noChangeAspect="1"/>
          </p:cNvPicPr>
          <p:nvPr>
            <p:ph idx="1"/>
          </p:nvPr>
        </p:nvPicPr>
        <p:blipFill>
          <a:blip r:embed="rId2"/>
          <a:stretch>
            <a:fillRect/>
          </a:stretch>
        </p:blipFill>
        <p:spPr>
          <a:xfrm>
            <a:off x="107504" y="1844824"/>
            <a:ext cx="8928992" cy="4752528"/>
          </a:xfrm>
          <a:prstGeom prst="rect">
            <a:avLst/>
          </a:prstGeom>
        </p:spPr>
      </p:pic>
      <p:sp>
        <p:nvSpPr>
          <p:cNvPr id="5" name="Flecha derecha 4"/>
          <p:cNvSpPr/>
          <p:nvPr/>
        </p:nvSpPr>
        <p:spPr>
          <a:xfrm>
            <a:off x="3131840" y="395248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solidFill>
                <a:srgbClr val="FF0000"/>
              </a:solidFill>
            </a:endParaRPr>
          </a:p>
        </p:txBody>
      </p:sp>
      <p:sp>
        <p:nvSpPr>
          <p:cNvPr id="6" name="Elipse 5"/>
          <p:cNvSpPr/>
          <p:nvPr/>
        </p:nvSpPr>
        <p:spPr>
          <a:xfrm>
            <a:off x="5201772" y="3848134"/>
            <a:ext cx="738380" cy="805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7" name="Elipse 6"/>
          <p:cNvSpPr/>
          <p:nvPr/>
        </p:nvSpPr>
        <p:spPr>
          <a:xfrm>
            <a:off x="5796136" y="3068961"/>
            <a:ext cx="864096" cy="779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9" name="Conector recto de flecha 8"/>
          <p:cNvCxnSpPr/>
          <p:nvPr/>
        </p:nvCxnSpPr>
        <p:spPr>
          <a:xfrm flipH="1">
            <a:off x="6588224" y="3952480"/>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0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32656"/>
            <a:ext cx="8856984" cy="1728192"/>
          </a:xfrm>
        </p:spPr>
        <p:txBody>
          <a:bodyPr>
            <a:normAutofit fontScale="90000"/>
          </a:bodyPr>
          <a:lstStyle/>
          <a:p>
            <a:r>
              <a:rPr lang="en-US" sz="2000" dirty="0" err="1" smtClean="0"/>
              <a:t>elegida</a:t>
            </a:r>
            <a:r>
              <a:rPr lang="en-US" sz="2000" dirty="0" smtClean="0"/>
              <a:t> la </a:t>
            </a:r>
            <a:r>
              <a:rPr lang="en-US" sz="2000" dirty="0" err="1" smtClean="0"/>
              <a:t>apertura</a:t>
            </a:r>
            <a:r>
              <a:rPr lang="en-US" sz="2000" dirty="0" smtClean="0"/>
              <a:t>, </a:t>
            </a:r>
            <a:r>
              <a:rPr lang="en-US" sz="2000" b="1" u="sng" dirty="0" err="1" smtClean="0"/>
              <a:t>digitamos</a:t>
            </a:r>
            <a:r>
              <a:rPr lang="en-US" sz="2000" dirty="0" smtClean="0"/>
              <a:t> la </a:t>
            </a:r>
            <a:r>
              <a:rPr lang="en-US" sz="2000" dirty="0" err="1" smtClean="0"/>
              <a:t>cantidad</a:t>
            </a:r>
            <a:r>
              <a:rPr lang="en-US" sz="2000" dirty="0" smtClean="0"/>
              <a:t> </a:t>
            </a:r>
            <a:r>
              <a:rPr lang="en-US" sz="2000" dirty="0" err="1" smtClean="0"/>
              <a:t>programada</a:t>
            </a:r>
            <a:r>
              <a:rPr lang="en-US" sz="2000" dirty="0" smtClean="0"/>
              <a:t> para el 1er sem., </a:t>
            </a:r>
            <a:r>
              <a:rPr lang="en-US" sz="2000" dirty="0" err="1" smtClean="0"/>
              <a:t>damos</a:t>
            </a:r>
            <a:r>
              <a:rPr lang="en-US" sz="2000" dirty="0" smtClean="0"/>
              <a:t> enter, </a:t>
            </a:r>
            <a:r>
              <a:rPr lang="en-US" sz="2000" dirty="0" err="1" smtClean="0"/>
              <a:t>luego</a:t>
            </a:r>
            <a:r>
              <a:rPr lang="en-US" sz="2000" dirty="0" smtClean="0"/>
              <a:t> la del 2do sem. </a:t>
            </a:r>
            <a:r>
              <a:rPr lang="en-US" sz="2000" dirty="0" err="1" smtClean="0"/>
              <a:t>damos</a:t>
            </a:r>
            <a:r>
              <a:rPr lang="en-US" sz="2000" dirty="0" smtClean="0"/>
              <a:t> enter y </a:t>
            </a:r>
            <a:r>
              <a:rPr lang="en-US" sz="2000" dirty="0" err="1" smtClean="0"/>
              <a:t>automaticamente</a:t>
            </a:r>
            <a:r>
              <a:rPr lang="en-US" sz="2000" dirty="0" smtClean="0"/>
              <a:t> SE REALIZA la </a:t>
            </a:r>
            <a:r>
              <a:rPr lang="en-US" sz="2000" dirty="0" err="1" smtClean="0"/>
              <a:t>suma</a:t>
            </a:r>
            <a:r>
              <a:rPr lang="en-US" sz="2000" dirty="0" smtClean="0"/>
              <a:t> DE LOS DOS SEMESTRES HASTA TERMINAR CON TODOS LOS OBJETIVOS DE GESTION INSTITUCIONAL </a:t>
            </a:r>
            <a:r>
              <a:rPr lang="en-US" sz="2000" dirty="0" err="1" smtClean="0"/>
              <a:t>elegidos</a:t>
            </a:r>
            <a:r>
              <a:rPr lang="en-US" sz="2000" dirty="0" smtClean="0"/>
              <a:t> en el </a:t>
            </a:r>
            <a:r>
              <a:rPr lang="en-US" sz="2000" dirty="0" err="1" smtClean="0"/>
              <a:t>formulario</a:t>
            </a:r>
            <a:r>
              <a:rPr lang="en-US" sz="2000" dirty="0" smtClean="0"/>
              <a:t> A. </a:t>
            </a:r>
            <a:r>
              <a:rPr lang="es-ES" sz="2000" dirty="0"/>
              <a:t>EN LA COLUMNA DE </a:t>
            </a:r>
            <a:r>
              <a:rPr lang="es-ES" sz="2000" b="1" dirty="0"/>
              <a:t>PRESUPUESTO NO SE DIGITA NADA</a:t>
            </a:r>
            <a:r>
              <a:rPr lang="es-ES" sz="2000" dirty="0"/>
              <a:t>.</a:t>
            </a:r>
            <a:r>
              <a:rPr lang="en-US" sz="2000" dirty="0" smtClean="0"/>
              <a:t/>
            </a:r>
            <a:br>
              <a:rPr lang="en-US" sz="2000" dirty="0" smtClean="0"/>
            </a:br>
            <a:r>
              <a:rPr lang="es-ES" sz="2000" dirty="0" smtClean="0"/>
              <a:t>LLENADO  </a:t>
            </a:r>
            <a:r>
              <a:rPr lang="es-ES" sz="2000" dirty="0"/>
              <a:t>TODO EL FORMULARIO B, </a:t>
            </a:r>
            <a:r>
              <a:rPr lang="es-ES" sz="2000" dirty="0" smtClean="0"/>
              <a:t>NOS VAMOS A LA PARTE DE ABAJO Y DAMOS </a:t>
            </a:r>
            <a:r>
              <a:rPr lang="es-ES" sz="2000" dirty="0"/>
              <a:t>CLICK EN LA PESTAÑA </a:t>
            </a:r>
            <a:r>
              <a:rPr lang="es-ES" sz="2000" dirty="0" smtClean="0"/>
              <a:t>DENOMINADA </a:t>
            </a:r>
            <a:r>
              <a:rPr lang="es-ES" sz="2000" b="1" u="sng" dirty="0"/>
              <a:t>FORMULARIO C</a:t>
            </a:r>
            <a:endParaRPr lang="es-BO" sz="2000" b="1" u="sng" dirty="0"/>
          </a:p>
        </p:txBody>
      </p:sp>
      <p:pic>
        <p:nvPicPr>
          <p:cNvPr id="7" name="Marcador de contenido 6"/>
          <p:cNvPicPr>
            <a:picLocks noGrp="1" noChangeAspect="1"/>
          </p:cNvPicPr>
          <p:nvPr>
            <p:ph idx="1"/>
          </p:nvPr>
        </p:nvPicPr>
        <p:blipFill>
          <a:blip r:embed="rId2"/>
          <a:stretch>
            <a:fillRect/>
          </a:stretch>
        </p:blipFill>
        <p:spPr>
          <a:xfrm>
            <a:off x="179512" y="2132856"/>
            <a:ext cx="8856984" cy="4608512"/>
          </a:xfrm>
          <a:prstGeom prst="rect">
            <a:avLst/>
          </a:prstGeom>
          <a:noFill/>
          <a:ln>
            <a:noFill/>
          </a:ln>
        </p:spPr>
      </p:pic>
      <p:sp>
        <p:nvSpPr>
          <p:cNvPr id="5" name="Elipse 4"/>
          <p:cNvSpPr/>
          <p:nvPr/>
        </p:nvSpPr>
        <p:spPr>
          <a:xfrm>
            <a:off x="6732240" y="4458816"/>
            <a:ext cx="504056" cy="554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8" name="Elipse 7"/>
          <p:cNvSpPr/>
          <p:nvPr/>
        </p:nvSpPr>
        <p:spPr>
          <a:xfrm>
            <a:off x="3491880" y="6331024"/>
            <a:ext cx="1008112" cy="554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3" name="2 Elipse"/>
          <p:cNvSpPr/>
          <p:nvPr/>
        </p:nvSpPr>
        <p:spPr>
          <a:xfrm>
            <a:off x="7236296" y="4437112"/>
            <a:ext cx="50405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762056" y="4437112"/>
            <a:ext cx="5543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7"/>
          <p:cNvSpPr/>
          <p:nvPr/>
        </p:nvSpPr>
        <p:spPr>
          <a:xfrm>
            <a:off x="8172400" y="3162672"/>
            <a:ext cx="792088" cy="554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3515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heel(1)">
                                      <p:cBhvr>
                                        <p:cTn id="43" dur="20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animBg="1"/>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54360"/>
            <a:ext cx="8352928" cy="1274440"/>
          </a:xfrm>
        </p:spPr>
        <p:txBody>
          <a:bodyPr>
            <a:noAutofit/>
          </a:bodyPr>
          <a:lstStyle/>
          <a:p>
            <a:r>
              <a:rPr lang="es-ES" sz="2000" dirty="0" smtClean="0"/>
              <a:t>En LA COLUMNA CODIGO </a:t>
            </a:r>
            <a:r>
              <a:rPr lang="en-US" sz="2000" dirty="0" err="1" smtClean="0"/>
              <a:t>damos</a:t>
            </a:r>
            <a:r>
              <a:rPr lang="en-US" sz="2000" dirty="0" smtClean="0"/>
              <a:t> </a:t>
            </a:r>
            <a:r>
              <a:rPr lang="en-US" sz="2000" dirty="0"/>
              <a:t>click en la </a:t>
            </a:r>
            <a:r>
              <a:rPr lang="en-US" sz="2000" dirty="0" err="1"/>
              <a:t>pestaña</a:t>
            </a:r>
            <a:r>
              <a:rPr lang="en-US" sz="2000" dirty="0"/>
              <a:t> la </a:t>
            </a:r>
            <a:r>
              <a:rPr lang="en-US" sz="2000" dirty="0" err="1"/>
              <a:t>cual</a:t>
            </a:r>
            <a:r>
              <a:rPr lang="en-US" sz="2000" dirty="0"/>
              <a:t> </a:t>
            </a:r>
            <a:r>
              <a:rPr lang="en-US" sz="2000" dirty="0" err="1"/>
              <a:t>despliega</a:t>
            </a:r>
            <a:r>
              <a:rPr lang="en-US" sz="2000" dirty="0"/>
              <a:t> </a:t>
            </a:r>
            <a:r>
              <a:rPr lang="en-US" sz="2000" dirty="0" smtClean="0"/>
              <a:t>LOS OBJE</a:t>
            </a:r>
            <a:r>
              <a:rPr lang="es-ES" sz="2000" dirty="0" err="1" smtClean="0"/>
              <a:t>tivoS</a:t>
            </a:r>
            <a:r>
              <a:rPr lang="es-ES" sz="2000" dirty="0" smtClean="0"/>
              <a:t> de </a:t>
            </a:r>
            <a:r>
              <a:rPr lang="es-ES" sz="2000" dirty="0" err="1" smtClean="0"/>
              <a:t>Gestion</a:t>
            </a:r>
            <a:r>
              <a:rPr lang="es-ES" sz="2000" dirty="0" smtClean="0"/>
              <a:t> Especifico (OGE) QUE SE DIGITO EN EL formulario B (EN ESTE EJEMPLO SERIA EL 101.01.01.01 Y EL 101.04.04.01) SE ELIGE en el mismo orden que VAN </a:t>
            </a:r>
            <a:r>
              <a:rPr lang="es-ES" sz="2000" dirty="0" err="1" smtClean="0"/>
              <a:t>aparecIenDO</a:t>
            </a:r>
            <a:endParaRPr lang="es-BO" sz="2000" dirty="0"/>
          </a:p>
        </p:txBody>
      </p:sp>
      <p:pic>
        <p:nvPicPr>
          <p:cNvPr id="6" name="Marcador de contenido 5"/>
          <p:cNvPicPr>
            <a:picLocks noGrp="1" noChangeAspect="1"/>
          </p:cNvPicPr>
          <p:nvPr>
            <p:ph idx="1"/>
          </p:nvPr>
        </p:nvPicPr>
        <p:blipFill>
          <a:blip r:embed="rId2"/>
          <a:stretch>
            <a:fillRect/>
          </a:stretch>
        </p:blipFill>
        <p:spPr>
          <a:xfrm>
            <a:off x="323528" y="1772816"/>
            <a:ext cx="8496944" cy="4824536"/>
          </a:xfrm>
          <a:prstGeom prst="rect">
            <a:avLst/>
          </a:prstGeom>
        </p:spPr>
      </p:pic>
      <p:sp>
        <p:nvSpPr>
          <p:cNvPr id="7" name="Elipse 6"/>
          <p:cNvSpPr/>
          <p:nvPr/>
        </p:nvSpPr>
        <p:spPr>
          <a:xfrm>
            <a:off x="467544" y="3212976"/>
            <a:ext cx="122413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8" name="Conector recto de flecha 7"/>
          <p:cNvCxnSpPr/>
          <p:nvPr/>
        </p:nvCxnSpPr>
        <p:spPr>
          <a:xfrm flipH="1">
            <a:off x="1403648" y="3304408"/>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65760"/>
            <a:ext cx="8064896" cy="903000"/>
          </a:xfrm>
        </p:spPr>
        <p:txBody>
          <a:bodyPr>
            <a:normAutofit fontScale="90000"/>
          </a:bodyPr>
          <a:lstStyle/>
          <a:p>
            <a:r>
              <a:rPr lang="en-US" sz="2000" dirty="0" smtClean="0"/>
              <a:t>AL ELEGIR EL PRIMER OBJETIVO el cursor se </a:t>
            </a:r>
            <a:r>
              <a:rPr lang="en-US" sz="2000" dirty="0" err="1" smtClean="0"/>
              <a:t>posesiona</a:t>
            </a:r>
            <a:r>
              <a:rPr lang="en-US" sz="2000" dirty="0" smtClean="0"/>
              <a:t> </a:t>
            </a:r>
            <a:r>
              <a:rPr lang="en-US" sz="2000" dirty="0" err="1" smtClean="0"/>
              <a:t>directamente</a:t>
            </a:r>
            <a:r>
              <a:rPr lang="en-US" sz="2000" dirty="0" smtClean="0"/>
              <a:t> en la </a:t>
            </a:r>
            <a:r>
              <a:rPr lang="en-US" sz="2000" dirty="0" err="1" smtClean="0"/>
              <a:t>columna</a:t>
            </a:r>
            <a:r>
              <a:rPr lang="en-US" sz="2000" dirty="0" smtClean="0"/>
              <a:t> “DESCRIPCION DE LAS OPERACIONES Y ACTIVIDADES” en la que </a:t>
            </a:r>
            <a:r>
              <a:rPr lang="en-US" sz="2000" dirty="0" err="1" smtClean="0"/>
              <a:t>tenemos</a:t>
            </a:r>
            <a:r>
              <a:rPr lang="en-US" sz="2000" dirty="0" smtClean="0"/>
              <a:t> que </a:t>
            </a:r>
            <a:r>
              <a:rPr lang="en-US" sz="2000" dirty="0" err="1" smtClean="0"/>
              <a:t>digitar</a:t>
            </a:r>
            <a:r>
              <a:rPr lang="en-US" sz="2000" dirty="0" smtClean="0"/>
              <a:t> la </a:t>
            </a:r>
            <a:r>
              <a:rPr lang="en-US" sz="2000" dirty="0" err="1" smtClean="0"/>
              <a:t>actividad</a:t>
            </a:r>
            <a:r>
              <a:rPr lang="en-US" sz="2000" dirty="0" smtClean="0"/>
              <a:t> a </a:t>
            </a:r>
            <a:r>
              <a:rPr lang="en-US" sz="2000" dirty="0" err="1" smtClean="0"/>
              <a:t>realizar</a:t>
            </a:r>
            <a:r>
              <a:rPr lang="en-US" sz="2000" dirty="0" smtClean="0"/>
              <a:t> con el </a:t>
            </a:r>
            <a:r>
              <a:rPr lang="en-US" sz="2000" dirty="0" err="1" smtClean="0"/>
              <a:t>verbo</a:t>
            </a:r>
            <a:r>
              <a:rPr lang="en-US" sz="2000" dirty="0" smtClean="0"/>
              <a:t> de </a:t>
            </a:r>
            <a:r>
              <a:rPr lang="en-US" sz="2000" dirty="0" err="1" smtClean="0"/>
              <a:t>accion</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412776"/>
            <a:ext cx="8640960" cy="4968552"/>
          </a:xfrm>
          <a:prstGeom prst="rect">
            <a:avLst/>
          </a:prstGeom>
        </p:spPr>
      </p:pic>
      <p:sp>
        <p:nvSpPr>
          <p:cNvPr id="5" name="Elipse 4"/>
          <p:cNvSpPr/>
          <p:nvPr/>
        </p:nvSpPr>
        <p:spPr>
          <a:xfrm>
            <a:off x="3707904" y="2636912"/>
            <a:ext cx="1152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6" name="Conector recto de flecha 7"/>
          <p:cNvCxnSpPr/>
          <p:nvPr/>
        </p:nvCxnSpPr>
        <p:spPr>
          <a:xfrm flipH="1">
            <a:off x="4572000" y="3880472"/>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3851920" y="4221088"/>
            <a:ext cx="9144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9416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60648"/>
            <a:ext cx="8928992" cy="1728192"/>
          </a:xfrm>
        </p:spPr>
        <p:txBody>
          <a:bodyPr>
            <a:normAutofit fontScale="90000"/>
          </a:bodyPr>
          <a:lstStyle/>
          <a:p>
            <a:r>
              <a:rPr lang="en-US" sz="2000" dirty="0" smtClean="0"/>
              <a:t>al </a:t>
            </a:r>
            <a:r>
              <a:rPr lang="en-US" sz="2000" dirty="0" err="1" smtClean="0"/>
              <a:t>terminar</a:t>
            </a:r>
            <a:r>
              <a:rPr lang="en-US" sz="2000" dirty="0" smtClean="0"/>
              <a:t> de </a:t>
            </a:r>
            <a:r>
              <a:rPr lang="en-US" sz="2000" dirty="0" err="1" smtClean="0"/>
              <a:t>digitar</a:t>
            </a:r>
            <a:r>
              <a:rPr lang="en-US" sz="2000" dirty="0" smtClean="0"/>
              <a:t> la </a:t>
            </a:r>
            <a:r>
              <a:rPr lang="en-US" sz="2000" dirty="0" err="1" smtClean="0"/>
              <a:t>actividad</a:t>
            </a:r>
            <a:r>
              <a:rPr lang="en-US" sz="2000" dirty="0" smtClean="0"/>
              <a:t> </a:t>
            </a:r>
            <a:r>
              <a:rPr lang="en-US" sz="2000" dirty="0" err="1" smtClean="0"/>
              <a:t>damos</a:t>
            </a:r>
            <a:r>
              <a:rPr lang="en-US" sz="2000" dirty="0" smtClean="0"/>
              <a:t> </a:t>
            </a:r>
            <a:r>
              <a:rPr lang="en-US" sz="2000" dirty="0"/>
              <a:t>enter y </a:t>
            </a:r>
            <a:r>
              <a:rPr lang="en-US" sz="2000" dirty="0" err="1"/>
              <a:t>automáticamente</a:t>
            </a:r>
            <a:r>
              <a:rPr lang="en-US" sz="2000" dirty="0"/>
              <a:t> </a:t>
            </a:r>
            <a:r>
              <a:rPr lang="en-US" sz="2000" dirty="0" err="1"/>
              <a:t>aparece</a:t>
            </a:r>
            <a:r>
              <a:rPr lang="en-US" sz="2000" dirty="0"/>
              <a:t> </a:t>
            </a:r>
            <a:r>
              <a:rPr lang="en-US" sz="2000" dirty="0" smtClean="0"/>
              <a:t>el “01” </a:t>
            </a:r>
            <a:r>
              <a:rPr lang="en-US" sz="2000" dirty="0"/>
              <a:t>al </a:t>
            </a:r>
            <a:r>
              <a:rPr lang="en-US" sz="2000" dirty="0" err="1"/>
              <a:t>lado</a:t>
            </a:r>
            <a:r>
              <a:rPr lang="en-US" sz="2000" dirty="0"/>
              <a:t> </a:t>
            </a:r>
            <a:r>
              <a:rPr lang="en-US" sz="2000" dirty="0" err="1"/>
              <a:t>izquierdo</a:t>
            </a:r>
            <a:r>
              <a:rPr lang="en-US" sz="2000" dirty="0"/>
              <a:t> y el cursor se </a:t>
            </a:r>
            <a:r>
              <a:rPr lang="en-US" sz="2000" dirty="0" err="1"/>
              <a:t>posesiona</a:t>
            </a:r>
            <a:r>
              <a:rPr lang="en-US" sz="2000" dirty="0"/>
              <a:t> en la </a:t>
            </a:r>
            <a:r>
              <a:rPr lang="en-US" sz="2000" dirty="0" err="1"/>
              <a:t>columna</a:t>
            </a:r>
            <a:r>
              <a:rPr lang="en-US" sz="2000" dirty="0"/>
              <a:t> </a:t>
            </a:r>
            <a:r>
              <a:rPr lang="en-US" sz="2000" dirty="0" smtClean="0"/>
              <a:t>“TIPO”, </a:t>
            </a:r>
            <a:r>
              <a:rPr lang="en-US" sz="2000" dirty="0" err="1" smtClean="0"/>
              <a:t>damos</a:t>
            </a:r>
            <a:r>
              <a:rPr lang="en-US" sz="2000" dirty="0" smtClean="0"/>
              <a:t> click en la </a:t>
            </a:r>
            <a:r>
              <a:rPr lang="en-US" sz="2000" dirty="0" err="1" smtClean="0"/>
              <a:t>pestaña</a:t>
            </a:r>
            <a:r>
              <a:rPr lang="en-US" sz="2000" dirty="0" smtClean="0"/>
              <a:t> LA CUAL </a:t>
            </a:r>
            <a:r>
              <a:rPr lang="en-US" sz="2000" dirty="0" err="1" smtClean="0"/>
              <a:t>depliega</a:t>
            </a:r>
            <a:r>
              <a:rPr lang="en-US" sz="2000" dirty="0" smtClean="0"/>
              <a:t> la </a:t>
            </a:r>
            <a:r>
              <a:rPr lang="en-US" sz="2000" dirty="0" err="1" smtClean="0"/>
              <a:t>lista</a:t>
            </a:r>
            <a:r>
              <a:rPr lang="en-US" sz="2000" dirty="0" smtClean="0"/>
              <a:t> </a:t>
            </a:r>
            <a:r>
              <a:rPr lang="en-US" sz="2000" dirty="0" err="1" smtClean="0"/>
              <a:t>para</a:t>
            </a:r>
            <a:r>
              <a:rPr lang="en-US" sz="2000" dirty="0" smtClean="0"/>
              <a:t> </a:t>
            </a:r>
            <a:r>
              <a:rPr lang="en-US" sz="2000" dirty="0" err="1" smtClean="0"/>
              <a:t>elegir</a:t>
            </a:r>
            <a:r>
              <a:rPr lang="en-US" sz="2000" dirty="0" smtClean="0"/>
              <a:t> </a:t>
            </a:r>
            <a:r>
              <a:rPr lang="en-US" sz="2000" dirty="0" err="1" smtClean="0"/>
              <a:t>Funcionamiento</a:t>
            </a:r>
            <a:r>
              <a:rPr lang="en-US" sz="2000" dirty="0" smtClean="0"/>
              <a:t> o Inversion. En </a:t>
            </a:r>
            <a:r>
              <a:rPr lang="en-US" sz="2000" dirty="0" err="1" smtClean="0"/>
              <a:t>este</a:t>
            </a:r>
            <a:r>
              <a:rPr lang="en-US" sz="2000" dirty="0" smtClean="0"/>
              <a:t> </a:t>
            </a:r>
            <a:r>
              <a:rPr lang="en-US" sz="2000" dirty="0" err="1" smtClean="0"/>
              <a:t>ejemplo</a:t>
            </a:r>
            <a:r>
              <a:rPr lang="en-US" sz="2000" dirty="0" smtClean="0"/>
              <a:t> </a:t>
            </a:r>
            <a:r>
              <a:rPr lang="en-US" sz="2000" dirty="0" err="1" smtClean="0"/>
              <a:t>elegiremos</a:t>
            </a:r>
            <a:r>
              <a:rPr lang="en-US" sz="2000" dirty="0" smtClean="0"/>
              <a:t> </a:t>
            </a:r>
            <a:r>
              <a:rPr lang="en-US" sz="2000" dirty="0" err="1" smtClean="0"/>
              <a:t>Funcionamiento</a:t>
            </a:r>
            <a:r>
              <a:rPr lang="en-US" sz="2000" dirty="0" smtClean="0"/>
              <a:t> y el cursor </a:t>
            </a:r>
            <a:r>
              <a:rPr lang="en-US" sz="2000" dirty="0" err="1" smtClean="0"/>
              <a:t>directamente</a:t>
            </a:r>
            <a:r>
              <a:rPr lang="en-US" sz="2000" dirty="0" smtClean="0"/>
              <a:t> se </a:t>
            </a:r>
            <a:r>
              <a:rPr lang="en-US" sz="2000" dirty="0" err="1" smtClean="0"/>
              <a:t>va</a:t>
            </a:r>
            <a:r>
              <a:rPr lang="en-US" sz="2000" dirty="0" smtClean="0"/>
              <a:t> a la </a:t>
            </a:r>
            <a:r>
              <a:rPr lang="en-US" sz="2000" dirty="0" err="1" smtClean="0"/>
              <a:t>siguiente</a:t>
            </a:r>
            <a:r>
              <a:rPr lang="en-US" sz="2000" dirty="0" smtClean="0"/>
              <a:t> </a:t>
            </a:r>
            <a:r>
              <a:rPr lang="en-US" sz="2000" dirty="0" err="1" smtClean="0"/>
              <a:t>columna</a:t>
            </a:r>
            <a:r>
              <a:rPr lang="en-US" sz="2000" dirty="0" smtClean="0"/>
              <a:t> “CLASE”</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988840"/>
            <a:ext cx="8712967" cy="4464496"/>
          </a:xfrm>
          <a:prstGeom prst="rect">
            <a:avLst/>
          </a:prstGeom>
        </p:spPr>
      </p:pic>
      <p:sp>
        <p:nvSpPr>
          <p:cNvPr id="5" name="Elipse 4"/>
          <p:cNvSpPr/>
          <p:nvPr/>
        </p:nvSpPr>
        <p:spPr>
          <a:xfrm>
            <a:off x="4665712" y="4437112"/>
            <a:ext cx="77038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6" name="Conector recto de flecha 5"/>
          <p:cNvCxnSpPr/>
          <p:nvPr/>
        </p:nvCxnSpPr>
        <p:spPr>
          <a:xfrm flipH="1">
            <a:off x="5292080" y="4221088"/>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Elipse 6"/>
          <p:cNvSpPr/>
          <p:nvPr/>
        </p:nvSpPr>
        <p:spPr>
          <a:xfrm>
            <a:off x="1043608" y="4437112"/>
            <a:ext cx="576064" cy="576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35232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32656"/>
            <a:ext cx="8496944" cy="1047016"/>
          </a:xfrm>
        </p:spPr>
        <p:txBody>
          <a:bodyPr>
            <a:normAutofit fontScale="90000"/>
          </a:bodyPr>
          <a:lstStyle/>
          <a:p>
            <a:r>
              <a:rPr lang="en-US" sz="2000" dirty="0" smtClean="0"/>
              <a:t>Con el cursor </a:t>
            </a:r>
            <a:r>
              <a:rPr lang="en-US" sz="2000" dirty="0" err="1" smtClean="0"/>
              <a:t>posesionado</a:t>
            </a:r>
            <a:r>
              <a:rPr lang="en-US" sz="2000" dirty="0" smtClean="0"/>
              <a:t> en la </a:t>
            </a:r>
            <a:r>
              <a:rPr lang="en-US" sz="2000" dirty="0" err="1" smtClean="0"/>
              <a:t>columna</a:t>
            </a:r>
            <a:r>
              <a:rPr lang="en-US" sz="2000" dirty="0" smtClean="0"/>
              <a:t> CLASE </a:t>
            </a:r>
            <a:r>
              <a:rPr lang="en-US" sz="2000" dirty="0" err="1" smtClean="0"/>
              <a:t>damos</a:t>
            </a:r>
            <a:r>
              <a:rPr lang="en-US" sz="2000" dirty="0" smtClean="0"/>
              <a:t> click en la </a:t>
            </a:r>
            <a:r>
              <a:rPr lang="en-US" sz="2000" dirty="0" err="1" smtClean="0"/>
              <a:t>pestaña</a:t>
            </a:r>
            <a:r>
              <a:rPr lang="en-US" sz="2000" dirty="0" smtClean="0"/>
              <a:t> LA CUAL </a:t>
            </a:r>
            <a:r>
              <a:rPr lang="en-US" sz="2000" dirty="0" err="1" smtClean="0"/>
              <a:t>depliega</a:t>
            </a:r>
            <a:r>
              <a:rPr lang="en-US" sz="2000" dirty="0" smtClean="0"/>
              <a:t> la </a:t>
            </a:r>
            <a:r>
              <a:rPr lang="en-US" sz="2000" dirty="0" err="1" smtClean="0"/>
              <a:t>lista</a:t>
            </a:r>
            <a:r>
              <a:rPr lang="en-US" sz="2000" dirty="0" smtClean="0"/>
              <a:t> </a:t>
            </a:r>
            <a:r>
              <a:rPr lang="en-US" sz="2000" dirty="0" err="1" smtClean="0"/>
              <a:t>para</a:t>
            </a:r>
            <a:r>
              <a:rPr lang="en-US" sz="2000" dirty="0" smtClean="0"/>
              <a:t> </a:t>
            </a:r>
            <a:r>
              <a:rPr lang="en-US" sz="2000" dirty="0" err="1" smtClean="0"/>
              <a:t>elegir</a:t>
            </a:r>
            <a:r>
              <a:rPr lang="en-US" sz="2000" dirty="0" smtClean="0"/>
              <a:t> (</a:t>
            </a:r>
            <a:r>
              <a:rPr lang="en-US" sz="2000" dirty="0" err="1" smtClean="0"/>
              <a:t>Ingreso</a:t>
            </a:r>
            <a:r>
              <a:rPr lang="en-US" sz="2000" dirty="0" smtClean="0"/>
              <a:t>, </a:t>
            </a:r>
            <a:r>
              <a:rPr lang="en-US" sz="2000" dirty="0" err="1" smtClean="0"/>
              <a:t>Egreso</a:t>
            </a:r>
            <a:r>
              <a:rPr lang="en-US" sz="2000" dirty="0" smtClean="0"/>
              <a:t> o Ambos).  </a:t>
            </a:r>
            <a:r>
              <a:rPr lang="en-US" sz="2000" dirty="0"/>
              <a:t>E</a:t>
            </a:r>
            <a:r>
              <a:rPr lang="en-US" sz="2000" dirty="0" smtClean="0"/>
              <a:t>n </a:t>
            </a:r>
            <a:r>
              <a:rPr lang="en-US" sz="2000" dirty="0" err="1" smtClean="0"/>
              <a:t>este</a:t>
            </a:r>
            <a:r>
              <a:rPr lang="en-US" sz="2000" dirty="0" smtClean="0"/>
              <a:t> </a:t>
            </a:r>
            <a:r>
              <a:rPr lang="en-US" sz="2000" dirty="0" err="1" smtClean="0"/>
              <a:t>ejemplo</a:t>
            </a:r>
            <a:r>
              <a:rPr lang="en-US" sz="2000" dirty="0" smtClean="0"/>
              <a:t> </a:t>
            </a:r>
            <a:r>
              <a:rPr lang="en-US" sz="2000" dirty="0" err="1" smtClean="0"/>
              <a:t>elegiremos</a:t>
            </a:r>
            <a:r>
              <a:rPr lang="en-US" sz="2000" dirty="0" smtClean="0"/>
              <a:t> </a:t>
            </a:r>
            <a:r>
              <a:rPr lang="en-US" sz="2000" dirty="0" err="1" smtClean="0"/>
              <a:t>Egreso</a:t>
            </a:r>
            <a:r>
              <a:rPr lang="en-US" sz="2000" dirty="0" smtClean="0"/>
              <a:t> y el cursor se </a:t>
            </a:r>
            <a:r>
              <a:rPr lang="en-US" sz="2000" dirty="0" err="1" smtClean="0"/>
              <a:t>va</a:t>
            </a:r>
            <a:r>
              <a:rPr lang="en-US" sz="2000" dirty="0" smtClean="0"/>
              <a:t> </a:t>
            </a:r>
            <a:r>
              <a:rPr lang="en-US" sz="2000" dirty="0" err="1" smtClean="0"/>
              <a:t>automaticamente</a:t>
            </a:r>
            <a:r>
              <a:rPr lang="en-US" sz="2000" dirty="0" smtClean="0"/>
              <a:t> a la </a:t>
            </a:r>
            <a:r>
              <a:rPr lang="en-US" sz="2000" dirty="0" err="1" smtClean="0"/>
              <a:t>columna</a:t>
            </a:r>
            <a:r>
              <a:rPr lang="en-US" sz="2000" dirty="0" smtClean="0"/>
              <a:t> del 1er. Sem.</a:t>
            </a:r>
            <a:endParaRPr lang="es-BO" sz="2000" dirty="0"/>
          </a:p>
        </p:txBody>
      </p:sp>
      <p:pic>
        <p:nvPicPr>
          <p:cNvPr id="4" name="Marcador de contenido 3"/>
          <p:cNvPicPr>
            <a:picLocks noGrp="1" noChangeAspect="1"/>
          </p:cNvPicPr>
          <p:nvPr>
            <p:ph idx="1"/>
          </p:nvPr>
        </p:nvPicPr>
        <p:blipFill>
          <a:blip r:embed="rId2"/>
          <a:stretch>
            <a:fillRect/>
          </a:stretch>
        </p:blipFill>
        <p:spPr>
          <a:xfrm>
            <a:off x="179512" y="1412777"/>
            <a:ext cx="8784975" cy="5112567"/>
          </a:xfrm>
          <a:prstGeom prst="rect">
            <a:avLst/>
          </a:prstGeom>
        </p:spPr>
      </p:pic>
      <p:sp>
        <p:nvSpPr>
          <p:cNvPr id="3" name="2 Elipse"/>
          <p:cNvSpPr/>
          <p:nvPr/>
        </p:nvSpPr>
        <p:spPr>
          <a:xfrm>
            <a:off x="5097760" y="52292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de flecha 7"/>
          <p:cNvCxnSpPr/>
          <p:nvPr/>
        </p:nvCxnSpPr>
        <p:spPr>
          <a:xfrm flipH="1">
            <a:off x="5508104" y="5104608"/>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0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65760"/>
            <a:ext cx="8496944" cy="1047016"/>
          </a:xfrm>
        </p:spPr>
        <p:txBody>
          <a:bodyPr>
            <a:normAutofit fontScale="90000"/>
          </a:bodyPr>
          <a:lstStyle/>
          <a:p>
            <a:r>
              <a:rPr lang="en-US" sz="2000" dirty="0" smtClean="0"/>
              <a:t>EN LA COLUMNA DEL 1er sem. SE DIGITA LA CANTIDAD PROGRAMA, </a:t>
            </a:r>
            <a:r>
              <a:rPr lang="en-US" sz="2000" dirty="0" err="1" smtClean="0"/>
              <a:t>damos</a:t>
            </a:r>
            <a:r>
              <a:rPr lang="en-US" sz="2000" dirty="0" smtClean="0"/>
              <a:t> enter  y </a:t>
            </a:r>
            <a:r>
              <a:rPr lang="en-US" sz="2000" dirty="0" err="1" smtClean="0"/>
              <a:t>luego</a:t>
            </a:r>
            <a:r>
              <a:rPr lang="en-US" sz="2000" dirty="0" smtClean="0"/>
              <a:t> la del 2do sem. </a:t>
            </a:r>
            <a:r>
              <a:rPr lang="en-US" sz="2000" dirty="0" err="1" smtClean="0"/>
              <a:t>damos</a:t>
            </a:r>
            <a:r>
              <a:rPr lang="en-US" sz="2000" dirty="0" smtClean="0"/>
              <a:t> enter para </a:t>
            </a:r>
            <a:r>
              <a:rPr lang="en-US" sz="2000" dirty="0" err="1" smtClean="0"/>
              <a:t>luego</a:t>
            </a:r>
            <a:r>
              <a:rPr lang="en-US" sz="2000" dirty="0" smtClean="0"/>
              <a:t> </a:t>
            </a:r>
            <a:r>
              <a:rPr lang="en-US" sz="2000" dirty="0" err="1" smtClean="0"/>
              <a:t>digitar</a:t>
            </a:r>
            <a:r>
              <a:rPr lang="en-US" sz="2000" dirty="0" smtClean="0"/>
              <a:t> el total de los dos </a:t>
            </a:r>
            <a:r>
              <a:rPr lang="en-US" sz="2000" dirty="0" err="1" smtClean="0"/>
              <a:t>semestres</a:t>
            </a:r>
            <a:r>
              <a:rPr lang="en-US" sz="2000" dirty="0" smtClean="0"/>
              <a:t> </a:t>
            </a:r>
            <a:r>
              <a:rPr lang="en-US" sz="2000" b="1" dirty="0" smtClean="0"/>
              <a:t>(NO SUMA AUTOMATICAMENTE)</a:t>
            </a:r>
            <a:r>
              <a:rPr lang="en-US" sz="2000" dirty="0" smtClean="0"/>
              <a:t> y el cursor se </a:t>
            </a:r>
            <a:r>
              <a:rPr lang="en-US" sz="2000" dirty="0" err="1" smtClean="0"/>
              <a:t>posesiona</a:t>
            </a:r>
            <a:r>
              <a:rPr lang="en-US" sz="2000" dirty="0" smtClean="0"/>
              <a:t> </a:t>
            </a:r>
            <a:r>
              <a:rPr lang="en-US" sz="2000" dirty="0" err="1" smtClean="0"/>
              <a:t>directamente</a:t>
            </a:r>
            <a:r>
              <a:rPr lang="en-US" sz="2000" dirty="0" smtClean="0"/>
              <a:t> en la </a:t>
            </a:r>
            <a:r>
              <a:rPr lang="en-US" sz="2000" dirty="0" err="1" smtClean="0"/>
              <a:t>columna</a:t>
            </a:r>
            <a:r>
              <a:rPr lang="en-US" sz="2000" dirty="0" smtClean="0"/>
              <a:t> de INICIO de </a:t>
            </a:r>
            <a:r>
              <a:rPr lang="en-US" sz="2000" dirty="0" err="1" smtClean="0"/>
              <a:t>fecha</a:t>
            </a:r>
            <a:endParaRPr lang="es-BO"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700808"/>
            <a:ext cx="8892480" cy="4896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6732240" y="4941168"/>
            <a:ext cx="1080120" cy="842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smtClean="0"/>
              <a:t>1er</a:t>
            </a:r>
            <a:endParaRPr lang="es-BO" dirty="0"/>
          </a:p>
        </p:txBody>
      </p:sp>
      <p:cxnSp>
        <p:nvCxnSpPr>
          <p:cNvPr id="6" name="Conector recto de flecha 7"/>
          <p:cNvCxnSpPr/>
          <p:nvPr/>
        </p:nvCxnSpPr>
        <p:spPr>
          <a:xfrm flipH="1">
            <a:off x="8028384" y="4725144"/>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928992" cy="1728192"/>
          </a:xfrm>
        </p:spPr>
        <p:txBody>
          <a:bodyPr>
            <a:normAutofit fontScale="90000"/>
          </a:bodyPr>
          <a:lstStyle/>
          <a:p>
            <a:pPr>
              <a:tabLst>
                <a:tab pos="7620000" algn="l"/>
              </a:tabLst>
            </a:pPr>
            <a:r>
              <a:rPr lang="en-US" sz="2000" dirty="0" err="1" smtClean="0"/>
              <a:t>Digitamos</a:t>
            </a:r>
            <a:r>
              <a:rPr lang="en-US" sz="2000" dirty="0" smtClean="0"/>
              <a:t> la </a:t>
            </a:r>
            <a:r>
              <a:rPr lang="en-US" sz="2000" dirty="0" err="1" smtClean="0"/>
              <a:t>fecha</a:t>
            </a:r>
            <a:r>
              <a:rPr lang="en-US" sz="2000" dirty="0" smtClean="0"/>
              <a:t> de INICIO y la </a:t>
            </a:r>
            <a:r>
              <a:rPr lang="en-US" sz="2000" dirty="0" err="1" smtClean="0"/>
              <a:t>fecha</a:t>
            </a:r>
            <a:r>
              <a:rPr lang="en-US" sz="2000" dirty="0" smtClean="0"/>
              <a:t> CONCLUSION (</a:t>
            </a:r>
            <a:r>
              <a:rPr lang="en-US" sz="2000" dirty="0" err="1" smtClean="0"/>
              <a:t>dia</a:t>
            </a:r>
            <a:r>
              <a:rPr lang="en-US" sz="2000" dirty="0" smtClean="0"/>
              <a:t>/</a:t>
            </a:r>
            <a:r>
              <a:rPr lang="en-US" sz="2000" dirty="0" err="1" smtClean="0"/>
              <a:t>mes</a:t>
            </a:r>
            <a:r>
              <a:rPr lang="en-US" sz="2000" dirty="0" smtClean="0"/>
              <a:t>/</a:t>
            </a:r>
            <a:r>
              <a:rPr lang="en-US" sz="2000" dirty="0" err="1" smtClean="0"/>
              <a:t>año</a:t>
            </a:r>
            <a:r>
              <a:rPr lang="en-US" sz="2000" dirty="0" smtClean="0"/>
              <a:t>) </a:t>
            </a:r>
            <a:r>
              <a:rPr lang="en-US" sz="2000" dirty="0" err="1" smtClean="0"/>
              <a:t>si</a:t>
            </a:r>
            <a:r>
              <a:rPr lang="en-US" sz="2000" dirty="0" smtClean="0"/>
              <a:t> la </a:t>
            </a:r>
            <a:r>
              <a:rPr lang="en-US" sz="2000" dirty="0" err="1" smtClean="0"/>
              <a:t>actividad</a:t>
            </a:r>
            <a:r>
              <a:rPr lang="en-US" sz="2000" dirty="0" smtClean="0"/>
              <a:t> la </a:t>
            </a:r>
            <a:r>
              <a:rPr lang="en-US" sz="2000" dirty="0" err="1" smtClean="0"/>
              <a:t>va</a:t>
            </a:r>
            <a:r>
              <a:rPr lang="en-US" sz="2000" dirty="0" smtClean="0"/>
              <a:t> a </a:t>
            </a:r>
            <a:r>
              <a:rPr lang="en-US" sz="2000" dirty="0" err="1" smtClean="0"/>
              <a:t>realizar</a:t>
            </a:r>
            <a:r>
              <a:rPr lang="en-US" sz="2000" dirty="0" smtClean="0"/>
              <a:t> en el 1er sem. la </a:t>
            </a:r>
            <a:r>
              <a:rPr lang="en-US" sz="2000" dirty="0" err="1" smtClean="0"/>
              <a:t>fecha</a:t>
            </a:r>
            <a:r>
              <a:rPr lang="en-US" sz="2000" dirty="0" smtClean="0"/>
              <a:t> </a:t>
            </a:r>
            <a:r>
              <a:rPr lang="en-US" sz="2000" dirty="0" err="1" smtClean="0"/>
              <a:t>seria</a:t>
            </a:r>
            <a:r>
              <a:rPr lang="en-US" sz="2000" dirty="0" smtClean="0"/>
              <a:t> (XX/01/21) al (30/06/21), </a:t>
            </a:r>
            <a:r>
              <a:rPr lang="en-US" sz="2000" dirty="0" err="1" smtClean="0"/>
              <a:t>si</a:t>
            </a:r>
            <a:r>
              <a:rPr lang="en-US" sz="2000" dirty="0" smtClean="0"/>
              <a:t> la </a:t>
            </a:r>
            <a:r>
              <a:rPr lang="en-US" sz="2000" dirty="0" err="1" smtClean="0"/>
              <a:t>actividad</a:t>
            </a:r>
            <a:r>
              <a:rPr lang="en-US" sz="2000" dirty="0" smtClean="0"/>
              <a:t> la </a:t>
            </a:r>
            <a:r>
              <a:rPr lang="en-US" sz="2000" dirty="0" err="1" smtClean="0"/>
              <a:t>va</a:t>
            </a:r>
            <a:r>
              <a:rPr lang="en-US" sz="2000" dirty="0" smtClean="0"/>
              <a:t> a </a:t>
            </a:r>
            <a:r>
              <a:rPr lang="en-US" sz="2000" dirty="0" err="1" smtClean="0"/>
              <a:t>realizar</a:t>
            </a:r>
            <a:r>
              <a:rPr lang="en-US" sz="2000" dirty="0" smtClean="0"/>
              <a:t> en el 2do sem. La </a:t>
            </a:r>
            <a:r>
              <a:rPr lang="en-US" sz="2000" dirty="0" err="1" smtClean="0"/>
              <a:t>fecha</a:t>
            </a:r>
            <a:r>
              <a:rPr lang="en-US" sz="2000" dirty="0" smtClean="0"/>
              <a:t> </a:t>
            </a:r>
            <a:r>
              <a:rPr lang="en-US" sz="2000" dirty="0" err="1" smtClean="0"/>
              <a:t>seria</a:t>
            </a:r>
            <a:r>
              <a:rPr lang="en-US" sz="2000" dirty="0" smtClean="0"/>
              <a:t> (xx/07/21) al (20/12/21) y </a:t>
            </a:r>
            <a:r>
              <a:rPr lang="en-US" sz="2000" dirty="0" err="1" smtClean="0"/>
              <a:t>si</a:t>
            </a:r>
            <a:r>
              <a:rPr lang="en-US" sz="2000" dirty="0" smtClean="0"/>
              <a:t> la </a:t>
            </a:r>
            <a:r>
              <a:rPr lang="en-US" sz="2000" dirty="0" err="1" smtClean="0"/>
              <a:t>actividad</a:t>
            </a:r>
            <a:r>
              <a:rPr lang="en-US" sz="2000" dirty="0" smtClean="0"/>
              <a:t> la </a:t>
            </a:r>
            <a:r>
              <a:rPr lang="en-US" sz="2000" dirty="0" err="1" smtClean="0"/>
              <a:t>va</a:t>
            </a:r>
            <a:r>
              <a:rPr lang="en-US" sz="2000" dirty="0" smtClean="0"/>
              <a:t> a </a:t>
            </a:r>
            <a:r>
              <a:rPr lang="en-US" sz="2000" dirty="0" err="1" smtClean="0"/>
              <a:t>realizar</a:t>
            </a:r>
            <a:r>
              <a:rPr lang="en-US" sz="2000" dirty="0" smtClean="0"/>
              <a:t> en los dos sem. la </a:t>
            </a:r>
            <a:r>
              <a:rPr lang="en-US" sz="2000" dirty="0" err="1" smtClean="0"/>
              <a:t>fecha</a:t>
            </a:r>
            <a:r>
              <a:rPr lang="en-US" sz="2000" dirty="0" smtClean="0"/>
              <a:t> </a:t>
            </a:r>
            <a:r>
              <a:rPr lang="en-US" sz="2000" dirty="0" err="1" smtClean="0"/>
              <a:t>seria</a:t>
            </a:r>
            <a:r>
              <a:rPr lang="en-US" sz="2000" dirty="0" smtClean="0"/>
              <a:t> (XX/01/21) </a:t>
            </a:r>
            <a:r>
              <a:rPr lang="en-US" sz="2000" dirty="0"/>
              <a:t>al (</a:t>
            </a:r>
            <a:r>
              <a:rPr lang="en-US" sz="2000" dirty="0" smtClean="0"/>
              <a:t>20/12/21). </a:t>
            </a:r>
            <a:r>
              <a:rPr lang="en-US" sz="2000" dirty="0" err="1" smtClean="0"/>
              <a:t>Una</a:t>
            </a:r>
            <a:r>
              <a:rPr lang="en-US" sz="2000" dirty="0" smtClean="0"/>
              <a:t> </a:t>
            </a:r>
            <a:r>
              <a:rPr lang="en-US" sz="2000" dirty="0" err="1" smtClean="0"/>
              <a:t>vez</a:t>
            </a:r>
            <a:r>
              <a:rPr lang="en-US" sz="2000" dirty="0" smtClean="0"/>
              <a:t> </a:t>
            </a:r>
            <a:r>
              <a:rPr lang="en-US" sz="2000" dirty="0" err="1" smtClean="0"/>
              <a:t>digitada</a:t>
            </a:r>
            <a:r>
              <a:rPr lang="en-US" sz="2000" dirty="0" smtClean="0"/>
              <a:t> la </a:t>
            </a:r>
            <a:r>
              <a:rPr lang="en-US" sz="2000" dirty="0" err="1" smtClean="0"/>
              <a:t>fecha</a:t>
            </a:r>
            <a:r>
              <a:rPr lang="en-US" sz="2000" dirty="0" smtClean="0"/>
              <a:t> El cursor se </a:t>
            </a:r>
            <a:r>
              <a:rPr lang="en-US" sz="2000" dirty="0" err="1" smtClean="0"/>
              <a:t>va</a:t>
            </a:r>
            <a:r>
              <a:rPr lang="en-US" sz="2000" dirty="0" smtClean="0"/>
              <a:t> </a:t>
            </a:r>
            <a:r>
              <a:rPr lang="en-US" sz="2000" dirty="0" err="1" smtClean="0"/>
              <a:t>automaticamente</a:t>
            </a:r>
            <a:r>
              <a:rPr lang="en-US" sz="2000" dirty="0" smtClean="0"/>
              <a:t> a la </a:t>
            </a:r>
            <a:r>
              <a:rPr lang="en-US" sz="2000" dirty="0" err="1" smtClean="0"/>
              <a:t>columna</a:t>
            </a:r>
            <a:r>
              <a:rPr lang="en-US" sz="2000" dirty="0" smtClean="0"/>
              <a:t> “</a:t>
            </a:r>
            <a:r>
              <a:rPr lang="en-US" sz="2000" dirty="0" err="1" smtClean="0"/>
              <a:t>Descripcion</a:t>
            </a:r>
            <a:r>
              <a:rPr lang="en-US" sz="2000" dirty="0" smtClean="0"/>
              <a:t> de </a:t>
            </a:r>
            <a:r>
              <a:rPr lang="en-US" sz="2000" dirty="0" err="1" smtClean="0"/>
              <a:t>Ingresos</a:t>
            </a:r>
            <a:r>
              <a:rPr lang="en-US" sz="2000" dirty="0" smtClean="0"/>
              <a:t>” </a:t>
            </a:r>
            <a:br>
              <a:rPr lang="en-US" sz="2000" dirty="0" smtClean="0"/>
            </a:br>
            <a:endParaRPr lang="es-BO"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56895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6084168" y="5157192"/>
            <a:ext cx="84239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12" name="Conector recto de flecha 7"/>
          <p:cNvCxnSpPr/>
          <p:nvPr/>
        </p:nvCxnSpPr>
        <p:spPr>
          <a:xfrm flipH="1">
            <a:off x="7596336" y="5392640"/>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87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BO" dirty="0" smtClean="0"/>
              <a:t>INICIALMENTE SE INGRESA AL ARCHIVO EXCEL QUE FUE ENVIADO AL GRUPO DEL “PEI” PARA LO CUAL NO SE RECOMIENDA QUE SE UTILISEN SIMULTANEAMENTE OTRAS PAGINAS POR QUE ESTO RALENTIZA EL PROCESAMIENTO DE LAS MACROS.</a:t>
            </a:r>
          </a:p>
          <a:p>
            <a:pPr marL="0" indent="0" algn="just">
              <a:buNone/>
            </a:pPr>
            <a:endParaRPr lang="es-BO" dirty="0" smtClean="0"/>
          </a:p>
          <a:p>
            <a:pPr algn="just"/>
            <a:r>
              <a:rPr lang="es-BO" dirty="0" smtClean="0"/>
              <a:t>ESTE ARCHIVO TIENE COMO USUARIOS A TODAS LAS UNIDAD DE LA UNIVERSIDAD TANTO ADMINISTRATIVAS COMO FACULTATIVAS.</a:t>
            </a:r>
          </a:p>
          <a:p>
            <a:pPr marL="0" indent="0" algn="just">
              <a:buNone/>
            </a:pPr>
            <a:endParaRPr lang="es-BO" dirty="0" smtClean="0"/>
          </a:p>
          <a:p>
            <a:pPr algn="just"/>
            <a:r>
              <a:rPr lang="es-BO" b="1" i="1" u="sng" dirty="0" smtClean="0">
                <a:solidFill>
                  <a:srgbClr val="FF0000"/>
                </a:solidFill>
              </a:rPr>
              <a:t>Los procedimientos a seguir se marcarán en círculos rojos para mejor </a:t>
            </a:r>
            <a:r>
              <a:rPr lang="es-BO" b="1" i="1" u="sng" dirty="0" err="1" smtClean="0">
                <a:solidFill>
                  <a:srgbClr val="FF0000"/>
                </a:solidFill>
              </a:rPr>
              <a:t>orientacion</a:t>
            </a:r>
            <a:r>
              <a:rPr lang="es-BO" b="1" i="1" u="sng" dirty="0" smtClean="0"/>
              <a:t>.</a:t>
            </a:r>
          </a:p>
          <a:p>
            <a:pPr marL="0" indent="0" algn="just">
              <a:buNone/>
            </a:pPr>
            <a:endParaRPr lang="es-BO" b="1" i="1" u="sng" dirty="0" smtClean="0"/>
          </a:p>
          <a:p>
            <a:pPr algn="just"/>
            <a:r>
              <a:rPr lang="es-BO" b="1" i="1" u="sng" dirty="0" smtClean="0"/>
              <a:t>En la </a:t>
            </a:r>
            <a:r>
              <a:rPr lang="es-BO" b="1" i="1" u="sng" dirty="0" err="1" smtClean="0"/>
              <a:t>mayoria</a:t>
            </a:r>
            <a:r>
              <a:rPr lang="es-BO" b="1" i="1" u="sng" dirty="0" smtClean="0"/>
              <a:t> de los casos el llenado es por despliegue buscando lo requerido.</a:t>
            </a:r>
            <a:endParaRPr lang="es-BO" b="1" i="1" u="sng" dirty="0"/>
          </a:p>
        </p:txBody>
      </p:sp>
    </p:spTree>
    <p:extLst>
      <p:ext uri="{BB962C8B-B14F-4D97-AF65-F5344CB8AC3E}">
        <p14:creationId xmlns:p14="http://schemas.microsoft.com/office/powerpoint/2010/main" val="3832940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509776"/>
            <a:ext cx="8928992" cy="1623080"/>
          </a:xfrm>
        </p:spPr>
        <p:txBody>
          <a:bodyPr/>
          <a:lstStyle/>
          <a:p>
            <a:r>
              <a:rPr lang="en-US" sz="1800" dirty="0" smtClean="0"/>
              <a:t>en la </a:t>
            </a:r>
            <a:r>
              <a:rPr lang="en-US" sz="1800" dirty="0" err="1" smtClean="0"/>
              <a:t>columna</a:t>
            </a:r>
            <a:r>
              <a:rPr lang="en-US" sz="1800" dirty="0" smtClean="0"/>
              <a:t> de </a:t>
            </a:r>
            <a:r>
              <a:rPr lang="en-US" sz="1800" dirty="0" err="1" smtClean="0"/>
              <a:t>descripcion</a:t>
            </a:r>
            <a:r>
              <a:rPr lang="en-US" sz="1800" dirty="0" smtClean="0"/>
              <a:t> de </a:t>
            </a:r>
            <a:r>
              <a:rPr lang="en-US" sz="1800" dirty="0" err="1" smtClean="0"/>
              <a:t>ingreso</a:t>
            </a:r>
            <a:r>
              <a:rPr lang="en-US" sz="1800" dirty="0" smtClean="0"/>
              <a:t> </a:t>
            </a:r>
            <a:r>
              <a:rPr lang="en-US" sz="1800" dirty="0" err="1" smtClean="0"/>
              <a:t>damos</a:t>
            </a:r>
            <a:r>
              <a:rPr lang="en-US" sz="1800" dirty="0" smtClean="0"/>
              <a:t> click en la </a:t>
            </a:r>
            <a:r>
              <a:rPr lang="en-US" sz="1800" dirty="0" err="1" smtClean="0"/>
              <a:t>pestaña</a:t>
            </a:r>
            <a:r>
              <a:rPr lang="en-US" sz="1800" dirty="0" smtClean="0"/>
              <a:t> la </a:t>
            </a:r>
            <a:r>
              <a:rPr lang="en-US" sz="1800" dirty="0" err="1" smtClean="0"/>
              <a:t>cual</a:t>
            </a:r>
            <a:r>
              <a:rPr lang="en-US" sz="1800" dirty="0" smtClean="0"/>
              <a:t> </a:t>
            </a:r>
            <a:r>
              <a:rPr lang="en-US" sz="1800" dirty="0" err="1" smtClean="0"/>
              <a:t>despliega</a:t>
            </a:r>
            <a:r>
              <a:rPr lang="en-US" sz="1800" dirty="0" smtClean="0"/>
              <a:t> la </a:t>
            </a:r>
            <a:r>
              <a:rPr lang="en-US" sz="1800" dirty="0" err="1" smtClean="0"/>
              <a:t>lista</a:t>
            </a:r>
            <a:r>
              <a:rPr lang="en-US" sz="1800" dirty="0" smtClean="0"/>
              <a:t> de </a:t>
            </a:r>
            <a:r>
              <a:rPr lang="en-US" sz="1800" dirty="0" err="1" smtClean="0"/>
              <a:t>ingresos</a:t>
            </a:r>
            <a:r>
              <a:rPr lang="en-US" sz="1800" dirty="0" smtClean="0"/>
              <a:t>, se </a:t>
            </a:r>
            <a:r>
              <a:rPr lang="en-US" sz="1800" dirty="0" err="1" smtClean="0"/>
              <a:t>elige</a:t>
            </a:r>
            <a:r>
              <a:rPr lang="en-US" sz="1800" dirty="0" smtClean="0"/>
              <a:t> el </a:t>
            </a:r>
            <a:r>
              <a:rPr lang="en-US" sz="1800" dirty="0" err="1" smtClean="0"/>
              <a:t>ingreso</a:t>
            </a:r>
            <a:r>
              <a:rPr lang="en-US" sz="1800" dirty="0" smtClean="0"/>
              <a:t> y se </a:t>
            </a:r>
            <a:r>
              <a:rPr lang="en-US" sz="1800" dirty="0" err="1" smtClean="0"/>
              <a:t>coloca</a:t>
            </a:r>
            <a:r>
              <a:rPr lang="en-US" sz="1800" dirty="0" smtClean="0"/>
              <a:t> el </a:t>
            </a:r>
            <a:r>
              <a:rPr lang="en-US" sz="1800" dirty="0" err="1" smtClean="0"/>
              <a:t>monto</a:t>
            </a:r>
            <a:r>
              <a:rPr lang="en-US" sz="1800" dirty="0" smtClean="0"/>
              <a:t> </a:t>
            </a:r>
            <a:r>
              <a:rPr lang="en-US" sz="1800" dirty="0" err="1" smtClean="0"/>
              <a:t>que</a:t>
            </a:r>
            <a:r>
              <a:rPr lang="en-US" sz="1800" dirty="0"/>
              <a:t> </a:t>
            </a:r>
            <a:r>
              <a:rPr lang="en-US" sz="1800" dirty="0" smtClean="0"/>
              <a:t>le </a:t>
            </a:r>
            <a:r>
              <a:rPr lang="en-US" sz="1800" dirty="0" err="1" smtClean="0"/>
              <a:t>va</a:t>
            </a:r>
            <a:r>
              <a:rPr lang="en-US" sz="1800" dirty="0" smtClean="0"/>
              <a:t> a </a:t>
            </a:r>
            <a:r>
              <a:rPr lang="en-US" sz="1800" dirty="0" err="1" smtClean="0"/>
              <a:t>generar</a:t>
            </a:r>
            <a:r>
              <a:rPr lang="en-US" sz="1800" dirty="0" smtClean="0"/>
              <a:t> </a:t>
            </a:r>
            <a:r>
              <a:rPr lang="en-US" sz="1800" dirty="0" err="1" smtClean="0"/>
              <a:t>dicha</a:t>
            </a:r>
            <a:r>
              <a:rPr lang="en-US" sz="1800" dirty="0" smtClean="0"/>
              <a:t> </a:t>
            </a:r>
            <a:r>
              <a:rPr lang="en-US" sz="1800" dirty="0" err="1" smtClean="0"/>
              <a:t>actividad</a:t>
            </a:r>
            <a:r>
              <a:rPr lang="en-US" sz="1800" dirty="0" smtClean="0"/>
              <a:t>, </a:t>
            </a:r>
            <a:r>
              <a:rPr lang="en-US" sz="1800" dirty="0"/>
              <a:t>en </a:t>
            </a:r>
            <a:r>
              <a:rPr lang="en-US" sz="1800" dirty="0" err="1"/>
              <a:t>este</a:t>
            </a:r>
            <a:r>
              <a:rPr lang="en-US" sz="1800" dirty="0"/>
              <a:t> </a:t>
            </a:r>
            <a:r>
              <a:rPr lang="en-US" sz="1800" dirty="0" err="1"/>
              <a:t>ejemplo</a:t>
            </a:r>
            <a:r>
              <a:rPr lang="en-US" sz="1800" dirty="0"/>
              <a:t> no </a:t>
            </a:r>
            <a:r>
              <a:rPr lang="en-US" sz="1800" dirty="0" err="1" smtClean="0"/>
              <a:t>tiene</a:t>
            </a:r>
            <a:r>
              <a:rPr lang="en-US" sz="1800" dirty="0" smtClean="0"/>
              <a:t> </a:t>
            </a:r>
            <a:r>
              <a:rPr lang="en-US" sz="1800" dirty="0" err="1" smtClean="0"/>
              <a:t>ingresos</a:t>
            </a:r>
            <a:r>
              <a:rPr lang="en-US" sz="1800" dirty="0" smtClean="0"/>
              <a:t>, </a:t>
            </a:r>
            <a:r>
              <a:rPr lang="en-US" sz="1800" dirty="0" err="1"/>
              <a:t>por</a:t>
            </a:r>
            <a:r>
              <a:rPr lang="en-US" sz="1800" dirty="0"/>
              <a:t> lo </a:t>
            </a:r>
            <a:r>
              <a:rPr lang="en-US" sz="1800" dirty="0" err="1"/>
              <a:t>que</a:t>
            </a:r>
            <a:r>
              <a:rPr lang="en-US" sz="1800" dirty="0"/>
              <a:t>  </a:t>
            </a:r>
            <a:r>
              <a:rPr lang="en-US" sz="1800" dirty="0" err="1" smtClean="0"/>
              <a:t>nos</a:t>
            </a:r>
            <a:r>
              <a:rPr lang="en-US" sz="1800" dirty="0" smtClean="0"/>
              <a:t> </a:t>
            </a:r>
            <a:r>
              <a:rPr lang="en-US" sz="1800" dirty="0" err="1" smtClean="0"/>
              <a:t>posesionamos</a:t>
            </a:r>
            <a:r>
              <a:rPr lang="en-US" sz="1800" dirty="0" smtClean="0"/>
              <a:t> en la </a:t>
            </a:r>
            <a:r>
              <a:rPr lang="en-US" sz="1800" dirty="0" err="1" smtClean="0"/>
              <a:t>ultima</a:t>
            </a:r>
            <a:r>
              <a:rPr lang="en-US" sz="1800" dirty="0" smtClean="0"/>
              <a:t> </a:t>
            </a:r>
            <a:r>
              <a:rPr lang="en-US" sz="1800" dirty="0" err="1" smtClean="0"/>
              <a:t>columna</a:t>
            </a:r>
            <a:r>
              <a:rPr lang="en-US" sz="1800" dirty="0" smtClean="0"/>
              <a:t> de </a:t>
            </a:r>
            <a:r>
              <a:rPr lang="en-US" sz="1800" b="1" dirty="0" err="1" smtClean="0"/>
              <a:t>Presupuesto</a:t>
            </a:r>
            <a:r>
              <a:rPr lang="en-US" sz="1800" dirty="0" smtClean="0"/>
              <a:t> </a:t>
            </a:r>
            <a:r>
              <a:rPr lang="en-US" sz="1800" dirty="0" err="1" smtClean="0"/>
              <a:t>que</a:t>
            </a:r>
            <a:r>
              <a:rPr lang="en-US" sz="1800" dirty="0" smtClean="0"/>
              <a:t> ha </a:t>
            </a:r>
            <a:r>
              <a:rPr lang="en-US" sz="1800" dirty="0" err="1" smtClean="0"/>
              <a:t>sido</a:t>
            </a:r>
            <a:r>
              <a:rPr lang="en-US" sz="1800" dirty="0" smtClean="0"/>
              <a:t> </a:t>
            </a:r>
            <a:r>
              <a:rPr lang="en-US" sz="1800" dirty="0" err="1" smtClean="0"/>
              <a:t>incluida</a:t>
            </a:r>
            <a:r>
              <a:rPr lang="en-US" sz="1800" dirty="0" smtClean="0"/>
              <a:t> en el 2021</a:t>
            </a:r>
            <a:endParaRPr lang="es-ES" sz="1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878497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7020272" y="5373216"/>
            <a:ext cx="115212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de flecha"/>
          <p:cNvCxnSpPr/>
          <p:nvPr/>
        </p:nvCxnSpPr>
        <p:spPr>
          <a:xfrm flipH="1">
            <a:off x="8028384" y="5085184"/>
            <a:ext cx="813792" cy="7703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6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365760"/>
            <a:ext cx="8928992" cy="1551072"/>
          </a:xfrm>
        </p:spPr>
        <p:txBody>
          <a:bodyPr/>
          <a:lstStyle/>
          <a:p>
            <a:r>
              <a:rPr lang="en-US" sz="2000" dirty="0" smtClean="0"/>
              <a:t>en la </a:t>
            </a:r>
            <a:r>
              <a:rPr lang="en-US" sz="2000" dirty="0" err="1" smtClean="0"/>
              <a:t>columna</a:t>
            </a:r>
            <a:r>
              <a:rPr lang="en-US" sz="2000" dirty="0" smtClean="0"/>
              <a:t> de </a:t>
            </a:r>
            <a:r>
              <a:rPr lang="en-US" sz="2000" dirty="0" err="1" smtClean="0"/>
              <a:t>presupuesto</a:t>
            </a:r>
            <a:r>
              <a:rPr lang="en-US" sz="2000" dirty="0" smtClean="0"/>
              <a:t> </a:t>
            </a:r>
            <a:r>
              <a:rPr lang="en-US" sz="2000" dirty="0" err="1" smtClean="0"/>
              <a:t>digitamos</a:t>
            </a:r>
            <a:r>
              <a:rPr lang="en-US" sz="2000" dirty="0" smtClean="0"/>
              <a:t> </a:t>
            </a:r>
            <a:r>
              <a:rPr lang="en-US" sz="2000" dirty="0"/>
              <a:t>el </a:t>
            </a:r>
            <a:r>
              <a:rPr lang="en-US" sz="2000" dirty="0" err="1"/>
              <a:t>gasto</a:t>
            </a:r>
            <a:r>
              <a:rPr lang="en-US" sz="2000" dirty="0"/>
              <a:t> a </a:t>
            </a:r>
            <a:r>
              <a:rPr lang="en-US" sz="2000" dirty="0" err="1"/>
              <a:t>realizar</a:t>
            </a:r>
            <a:r>
              <a:rPr lang="en-US" sz="2000" dirty="0"/>
              <a:t> en </a:t>
            </a:r>
            <a:r>
              <a:rPr lang="en-US" sz="2000" dirty="0" err="1"/>
              <a:t>esa</a:t>
            </a:r>
            <a:r>
              <a:rPr lang="en-US" sz="2000" dirty="0"/>
              <a:t> </a:t>
            </a:r>
            <a:r>
              <a:rPr lang="en-US" sz="2000" dirty="0" err="1"/>
              <a:t>actividad</a:t>
            </a:r>
            <a:r>
              <a:rPr lang="en-US" sz="2000" dirty="0"/>
              <a:t>, </a:t>
            </a:r>
            <a:r>
              <a:rPr lang="en-US" sz="2000" dirty="0" err="1"/>
              <a:t>verificando</a:t>
            </a:r>
            <a:r>
              <a:rPr lang="en-US" sz="2000" dirty="0"/>
              <a:t> el </a:t>
            </a:r>
            <a:r>
              <a:rPr lang="en-US" sz="2000" dirty="0" err="1"/>
              <a:t>presupuesto</a:t>
            </a:r>
            <a:r>
              <a:rPr lang="en-US" sz="2000" dirty="0"/>
              <a:t> total al final del </a:t>
            </a:r>
            <a:r>
              <a:rPr lang="en-US" sz="2000" dirty="0" err="1"/>
              <a:t>formulario</a:t>
            </a:r>
            <a:r>
              <a:rPr lang="en-US" sz="2000" dirty="0"/>
              <a:t> </a:t>
            </a:r>
            <a:r>
              <a:rPr lang="en-US" sz="2000" dirty="0" err="1"/>
              <a:t>que</a:t>
            </a:r>
            <a:r>
              <a:rPr lang="en-US" sz="2000" dirty="0"/>
              <a:t> no se </a:t>
            </a:r>
            <a:r>
              <a:rPr lang="en-US" sz="2000" dirty="0" err="1"/>
              <a:t>pase</a:t>
            </a:r>
            <a:r>
              <a:rPr lang="en-US" sz="2000" dirty="0"/>
              <a:t> del </a:t>
            </a:r>
            <a:r>
              <a:rPr lang="en-US" sz="2000" dirty="0" err="1"/>
              <a:t>techo</a:t>
            </a:r>
            <a:r>
              <a:rPr lang="en-US" sz="2000" dirty="0"/>
              <a:t> dado </a:t>
            </a:r>
            <a:r>
              <a:rPr lang="en-US" sz="2000" dirty="0" err="1"/>
              <a:t>por</a:t>
            </a:r>
            <a:r>
              <a:rPr lang="en-US" sz="2000" dirty="0"/>
              <a:t> la </a:t>
            </a:r>
            <a:r>
              <a:rPr lang="en-US" sz="2000" dirty="0" err="1"/>
              <a:t>unidad</a:t>
            </a:r>
            <a:r>
              <a:rPr lang="en-US" sz="2000" dirty="0"/>
              <a:t> de </a:t>
            </a:r>
            <a:r>
              <a:rPr lang="en-US" sz="2000" dirty="0" err="1"/>
              <a:t>ppto</a:t>
            </a:r>
            <a:r>
              <a:rPr lang="en-US" sz="2000" dirty="0"/>
              <a:t>.</a:t>
            </a:r>
            <a:br>
              <a:rPr lang="en-US" sz="2000" dirty="0"/>
            </a:br>
            <a:r>
              <a:rPr lang="en-US" sz="2000" dirty="0" err="1"/>
              <a:t>luego</a:t>
            </a:r>
            <a:r>
              <a:rPr lang="en-US" sz="2000" dirty="0"/>
              <a:t> </a:t>
            </a:r>
            <a:r>
              <a:rPr lang="en-US" sz="2000" dirty="0" err="1"/>
              <a:t>volvemos</a:t>
            </a:r>
            <a:r>
              <a:rPr lang="en-US" sz="2000" dirty="0"/>
              <a:t> al </a:t>
            </a:r>
            <a:r>
              <a:rPr lang="en-US" sz="2000" dirty="0" err="1"/>
              <a:t>formulario</a:t>
            </a:r>
            <a:r>
              <a:rPr lang="en-US" sz="2000" dirty="0"/>
              <a:t> a</a:t>
            </a:r>
            <a:endParaRPr lang="es-E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060849"/>
            <a:ext cx="878497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8316416" y="3573015"/>
            <a:ext cx="720080"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8316416" y="4293096"/>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8194104" y="6021288"/>
            <a:ext cx="914400" cy="626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601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65760"/>
            <a:ext cx="8568952" cy="1407056"/>
          </a:xfrm>
        </p:spPr>
        <p:txBody>
          <a:bodyPr/>
          <a:lstStyle/>
          <a:p>
            <a:r>
              <a:rPr lang="es-ES" sz="2000" dirty="0" smtClean="0"/>
              <a:t>En el formulario «a» le damos </a:t>
            </a:r>
            <a:r>
              <a:rPr lang="es-ES" sz="2000" dirty="0" err="1" smtClean="0"/>
              <a:t>click</a:t>
            </a:r>
            <a:r>
              <a:rPr lang="es-ES" sz="2000" dirty="0" smtClean="0"/>
              <a:t> al icono que esta con circulo rojo y nos aparece una ventanita que pide contraseña (digitamos la contraseña que es 2021) luego le damos aceptar </a:t>
            </a:r>
            <a:endParaRPr lang="es-ES"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849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107504" y="292494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rot="10800000">
            <a:off x="6876255" y="3448424"/>
            <a:ext cx="1122425" cy="3406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derecha"/>
          <p:cNvSpPr/>
          <p:nvPr/>
        </p:nvSpPr>
        <p:spPr>
          <a:xfrm rot="20551529">
            <a:off x="4888596" y="4101472"/>
            <a:ext cx="978408" cy="3406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009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65760"/>
            <a:ext cx="8352928" cy="975008"/>
          </a:xfrm>
        </p:spPr>
        <p:txBody>
          <a:bodyPr/>
          <a:lstStyle/>
          <a:p>
            <a:r>
              <a:rPr lang="es-ES" sz="2000" dirty="0" smtClean="0"/>
              <a:t>Al dar aceptar en la ventanita </a:t>
            </a:r>
            <a:r>
              <a:rPr lang="es-ES" sz="2000" dirty="0" err="1" smtClean="0"/>
              <a:t>automaticamente</a:t>
            </a:r>
            <a:r>
              <a:rPr lang="es-ES" sz="2000" dirty="0" smtClean="0"/>
              <a:t> </a:t>
            </a:r>
            <a:r>
              <a:rPr lang="es-ES" sz="2000" dirty="0"/>
              <a:t>aparecen los montos </a:t>
            </a:r>
            <a:r>
              <a:rPr lang="es-ES" sz="2000" dirty="0" smtClean="0"/>
              <a:t>en </a:t>
            </a:r>
            <a:r>
              <a:rPr lang="es-ES" sz="2000" dirty="0"/>
              <a:t>la columna  </a:t>
            </a:r>
            <a:r>
              <a:rPr lang="es-ES" sz="2000" dirty="0" smtClean="0"/>
              <a:t>presupuesto (monto que se digito </a:t>
            </a:r>
            <a:r>
              <a:rPr lang="es-ES" sz="2000" dirty="0"/>
              <a:t>en el formulario «c</a:t>
            </a:r>
            <a:r>
              <a:rPr lang="es-ES" sz="2000" dirty="0" smtClean="0"/>
              <a:t>»)</a:t>
            </a:r>
            <a:endParaRPr lang="es-ES"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de flecha"/>
          <p:cNvCxnSpPr/>
          <p:nvPr/>
        </p:nvCxnSpPr>
        <p:spPr>
          <a:xfrm flipV="1">
            <a:off x="7020272" y="4221088"/>
            <a:ext cx="1296144"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7020272" y="4581128"/>
            <a:ext cx="1296144"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06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76104"/>
            <a:ext cx="8568952" cy="1196712"/>
          </a:xfrm>
        </p:spPr>
        <p:txBody>
          <a:bodyPr/>
          <a:lstStyle/>
          <a:p>
            <a:r>
              <a:rPr lang="es-ES" sz="2000" dirty="0" smtClean="0"/>
              <a:t>De la misma forma en el formulario «b» </a:t>
            </a:r>
            <a:r>
              <a:rPr lang="es-ES" sz="2000" dirty="0" err="1" smtClean="0"/>
              <a:t>automaticamente</a:t>
            </a:r>
            <a:r>
              <a:rPr lang="es-ES" sz="2000" dirty="0" smtClean="0"/>
              <a:t> </a:t>
            </a:r>
            <a:r>
              <a:rPr lang="es-ES" sz="2000" dirty="0"/>
              <a:t>aparecen los montos en la columna  presupuesto (monto que se digito en el formulario «c»)</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44825"/>
            <a:ext cx="871296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de flecha"/>
          <p:cNvCxnSpPr/>
          <p:nvPr/>
        </p:nvCxnSpPr>
        <p:spPr>
          <a:xfrm flipV="1">
            <a:off x="7092280" y="4941168"/>
            <a:ext cx="1296144"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flipV="1">
            <a:off x="7092280" y="5733256"/>
            <a:ext cx="1296144"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8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365760"/>
            <a:ext cx="7520940" cy="975008"/>
          </a:xfrm>
        </p:spPr>
        <p:txBody>
          <a:bodyPr>
            <a:normAutofit fontScale="90000"/>
          </a:bodyPr>
          <a:lstStyle/>
          <a:p>
            <a:r>
              <a:rPr lang="es-ES" sz="2000" dirty="0" smtClean="0"/>
              <a:t>LLENADO  </a:t>
            </a:r>
            <a:r>
              <a:rPr lang="es-ES" sz="2000" dirty="0"/>
              <a:t>TODO EL FORMULARIO </a:t>
            </a:r>
            <a:r>
              <a:rPr lang="es-ES" sz="2000" dirty="0" smtClean="0"/>
              <a:t>C, nos vamos a la parte de abajo y DAMOS </a:t>
            </a:r>
            <a:r>
              <a:rPr lang="es-ES" sz="2000" dirty="0"/>
              <a:t>CLICK EN LA PESTAÑA </a:t>
            </a:r>
            <a:r>
              <a:rPr lang="es-ES" sz="2000" dirty="0" err="1" smtClean="0"/>
              <a:t>DEnominada</a:t>
            </a:r>
            <a:r>
              <a:rPr lang="es-ES" sz="2000" dirty="0" smtClean="0"/>
              <a:t> </a:t>
            </a:r>
            <a:r>
              <a:rPr lang="es-ES" sz="2000" b="1" dirty="0" smtClean="0"/>
              <a:t>«CRONOGRAMA»</a:t>
            </a:r>
            <a:endParaRPr lang="es-BO" sz="2000" b="1" dirty="0"/>
          </a:p>
        </p:txBody>
      </p:sp>
      <p:pic>
        <p:nvPicPr>
          <p:cNvPr id="4" name="Marcador de contenido 3"/>
          <p:cNvPicPr>
            <a:picLocks noGrp="1" noChangeAspect="1"/>
          </p:cNvPicPr>
          <p:nvPr>
            <p:ph idx="1"/>
          </p:nvPr>
        </p:nvPicPr>
        <p:blipFill>
          <a:blip r:embed="rId2"/>
          <a:stretch>
            <a:fillRect/>
          </a:stretch>
        </p:blipFill>
        <p:spPr>
          <a:xfrm>
            <a:off x="251520" y="1988840"/>
            <a:ext cx="8712968" cy="4536504"/>
          </a:xfrm>
          <a:prstGeom prst="rect">
            <a:avLst/>
          </a:prstGeom>
        </p:spPr>
      </p:pic>
      <p:sp>
        <p:nvSpPr>
          <p:cNvPr id="5" name="Elipse 4"/>
          <p:cNvSpPr/>
          <p:nvPr/>
        </p:nvSpPr>
        <p:spPr>
          <a:xfrm>
            <a:off x="3275856" y="6165304"/>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97346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65760"/>
            <a:ext cx="8208912" cy="1263040"/>
          </a:xfrm>
        </p:spPr>
        <p:txBody>
          <a:bodyPr>
            <a:normAutofit fontScale="90000"/>
          </a:bodyPr>
          <a:lstStyle/>
          <a:p>
            <a:r>
              <a:rPr lang="en-US" sz="2000" dirty="0" smtClean="0"/>
              <a:t>En el </a:t>
            </a:r>
            <a:r>
              <a:rPr lang="en-US" sz="2000" dirty="0" err="1" smtClean="0"/>
              <a:t>cronograma</a:t>
            </a:r>
            <a:r>
              <a:rPr lang="en-US" sz="2000" dirty="0" smtClean="0"/>
              <a:t> no se </a:t>
            </a:r>
            <a:r>
              <a:rPr lang="en-US" sz="2000" dirty="0" err="1" smtClean="0"/>
              <a:t>hace</a:t>
            </a:r>
            <a:r>
              <a:rPr lang="en-US" sz="2000" dirty="0" smtClean="0"/>
              <a:t> nada </a:t>
            </a:r>
            <a:r>
              <a:rPr lang="en-US" sz="2000" dirty="0" err="1" smtClean="0"/>
              <a:t>porque</a:t>
            </a:r>
            <a:r>
              <a:rPr lang="en-US" sz="2000" dirty="0" smtClean="0"/>
              <a:t> se </a:t>
            </a:r>
            <a:r>
              <a:rPr lang="en-US" sz="2000" dirty="0" err="1"/>
              <a:t>ejecuta</a:t>
            </a:r>
            <a:r>
              <a:rPr lang="en-US" sz="2000" dirty="0"/>
              <a:t> </a:t>
            </a:r>
            <a:r>
              <a:rPr lang="en-US" sz="2000" dirty="0" err="1"/>
              <a:t>automaticamente</a:t>
            </a:r>
            <a:r>
              <a:rPr lang="en-US" sz="2000" dirty="0"/>
              <a:t>. </a:t>
            </a:r>
            <a:r>
              <a:rPr lang="en-US" sz="2000" dirty="0" smtClean="0"/>
              <a:t/>
            </a:r>
            <a:br>
              <a:rPr lang="en-US" sz="2000" dirty="0" smtClean="0"/>
            </a:br>
            <a:r>
              <a:rPr lang="en-US" sz="2000" dirty="0" err="1" smtClean="0"/>
              <a:t>Nos</a:t>
            </a:r>
            <a:r>
              <a:rPr lang="en-US" sz="2000" dirty="0" smtClean="0"/>
              <a:t> </a:t>
            </a:r>
            <a:r>
              <a:rPr lang="en-US" sz="2000" dirty="0" err="1" smtClean="0"/>
              <a:t>vamos</a:t>
            </a:r>
            <a:r>
              <a:rPr lang="en-US" sz="2000" dirty="0" smtClean="0"/>
              <a:t> a la parte de </a:t>
            </a:r>
            <a:r>
              <a:rPr lang="en-US" sz="2000" dirty="0" err="1" smtClean="0"/>
              <a:t>abajo</a:t>
            </a:r>
            <a:r>
              <a:rPr lang="en-US" sz="2000" dirty="0" smtClean="0"/>
              <a:t> y </a:t>
            </a:r>
            <a:r>
              <a:rPr lang="en-US" sz="2000" dirty="0" err="1" smtClean="0"/>
              <a:t>Damos</a:t>
            </a:r>
            <a:r>
              <a:rPr lang="en-US" sz="2000" dirty="0" smtClean="0"/>
              <a:t> click en la </a:t>
            </a:r>
            <a:r>
              <a:rPr lang="en-US" sz="2000" dirty="0" err="1" smtClean="0"/>
              <a:t>pestaña</a:t>
            </a:r>
            <a:r>
              <a:rPr lang="en-US" sz="2000" dirty="0" smtClean="0"/>
              <a:t> </a:t>
            </a:r>
            <a:r>
              <a:rPr lang="en-US" sz="2000" dirty="0" err="1" smtClean="0"/>
              <a:t>denominada</a:t>
            </a:r>
            <a:r>
              <a:rPr lang="en-US" sz="2000" dirty="0" smtClean="0"/>
              <a:t> </a:t>
            </a:r>
            <a:r>
              <a:rPr lang="en-US" sz="2000" b="1" dirty="0" smtClean="0"/>
              <a:t>“AUX.GASTOS”</a:t>
            </a:r>
            <a:endParaRPr lang="es-BO" sz="2000" b="1" dirty="0"/>
          </a:p>
        </p:txBody>
      </p:sp>
      <p:pic>
        <p:nvPicPr>
          <p:cNvPr id="4" name="Marcador de contenido 3"/>
          <p:cNvPicPr>
            <a:picLocks noGrp="1" noChangeAspect="1"/>
          </p:cNvPicPr>
          <p:nvPr>
            <p:ph idx="1"/>
          </p:nvPr>
        </p:nvPicPr>
        <p:blipFill>
          <a:blip r:embed="rId2"/>
          <a:stretch>
            <a:fillRect/>
          </a:stretch>
        </p:blipFill>
        <p:spPr>
          <a:xfrm>
            <a:off x="323528" y="2348880"/>
            <a:ext cx="8640960" cy="4299892"/>
          </a:xfrm>
          <a:prstGeom prst="rect">
            <a:avLst/>
          </a:prstGeom>
        </p:spPr>
      </p:pic>
      <p:sp>
        <p:nvSpPr>
          <p:cNvPr id="5" name="Elipse 4"/>
          <p:cNvSpPr/>
          <p:nvPr/>
        </p:nvSpPr>
        <p:spPr>
          <a:xfrm>
            <a:off x="4593704" y="6198766"/>
            <a:ext cx="842392" cy="686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61088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65760"/>
            <a:ext cx="8424936" cy="1047016"/>
          </a:xfrm>
        </p:spPr>
        <p:txBody>
          <a:bodyPr>
            <a:normAutofit fontScale="90000"/>
          </a:bodyPr>
          <a:lstStyle/>
          <a:p>
            <a:r>
              <a:rPr lang="en-US" sz="2000" dirty="0" smtClean="0"/>
              <a:t>En el </a:t>
            </a:r>
            <a:r>
              <a:rPr lang="en-US" sz="2000" dirty="0" err="1" smtClean="0"/>
              <a:t>formulario</a:t>
            </a:r>
            <a:r>
              <a:rPr lang="en-US" sz="2000" dirty="0" smtClean="0"/>
              <a:t> “</a:t>
            </a:r>
            <a:r>
              <a:rPr lang="en-US" sz="2000" dirty="0" err="1" smtClean="0"/>
              <a:t>Aux.Gastos</a:t>
            </a:r>
            <a:r>
              <a:rPr lang="en-US" sz="2000" dirty="0" smtClean="0"/>
              <a:t>” en la </a:t>
            </a:r>
            <a:r>
              <a:rPr lang="en-US" sz="2000" dirty="0" err="1" smtClean="0"/>
              <a:t>columna</a:t>
            </a:r>
            <a:r>
              <a:rPr lang="en-US" sz="2000" dirty="0" smtClean="0"/>
              <a:t> de </a:t>
            </a:r>
            <a:r>
              <a:rPr lang="en-US" sz="2000" dirty="0" err="1" smtClean="0"/>
              <a:t>codigo</a:t>
            </a:r>
            <a:r>
              <a:rPr lang="en-US" sz="2000" dirty="0" smtClean="0"/>
              <a:t> </a:t>
            </a:r>
            <a:r>
              <a:rPr lang="en-US" sz="2000" dirty="0" err="1" smtClean="0"/>
              <a:t>elegimos</a:t>
            </a:r>
            <a:r>
              <a:rPr lang="en-US" sz="2000" dirty="0" smtClean="0"/>
              <a:t> la </a:t>
            </a:r>
            <a:r>
              <a:rPr lang="en-US" sz="2000" dirty="0" err="1" smtClean="0"/>
              <a:t>actividad</a:t>
            </a:r>
            <a:r>
              <a:rPr lang="en-US" sz="2000" dirty="0" smtClean="0"/>
              <a:t> </a:t>
            </a:r>
            <a:r>
              <a:rPr lang="en-US" sz="2000" dirty="0" err="1" smtClean="0"/>
              <a:t>dando</a:t>
            </a:r>
            <a:r>
              <a:rPr lang="en-US" sz="2000" dirty="0" smtClean="0"/>
              <a:t> click en la </a:t>
            </a:r>
            <a:r>
              <a:rPr lang="en-US" sz="2000" dirty="0" err="1" smtClean="0"/>
              <a:t>pestaña</a:t>
            </a:r>
            <a:r>
              <a:rPr lang="en-US" sz="2000" dirty="0" smtClean="0"/>
              <a:t> en el </a:t>
            </a:r>
            <a:r>
              <a:rPr lang="en-US" sz="2000" dirty="0" err="1" smtClean="0"/>
              <a:t>orden</a:t>
            </a:r>
            <a:r>
              <a:rPr lang="en-US" sz="2000" dirty="0" smtClean="0"/>
              <a:t> </a:t>
            </a:r>
            <a:r>
              <a:rPr lang="en-US" sz="2000" dirty="0" err="1" smtClean="0"/>
              <a:t>que</a:t>
            </a:r>
            <a:r>
              <a:rPr lang="en-US" sz="2000" dirty="0" smtClean="0"/>
              <a:t> </a:t>
            </a:r>
            <a:r>
              <a:rPr lang="en-US" sz="2000" dirty="0" err="1" smtClean="0"/>
              <a:t>aparecen</a:t>
            </a:r>
            <a:r>
              <a:rPr lang="en-US" sz="2000" dirty="0" smtClean="0"/>
              <a:t> y </a:t>
            </a:r>
            <a:r>
              <a:rPr lang="en-US" sz="2000" dirty="0" err="1" smtClean="0"/>
              <a:t>automáticamente</a:t>
            </a:r>
            <a:r>
              <a:rPr lang="en-US" sz="2000" dirty="0" smtClean="0"/>
              <a:t> el cursor se </a:t>
            </a:r>
            <a:r>
              <a:rPr lang="en-US" sz="2000" dirty="0" err="1" smtClean="0"/>
              <a:t>posesiona</a:t>
            </a:r>
            <a:r>
              <a:rPr lang="en-US" sz="2000" dirty="0" smtClean="0"/>
              <a:t> en la </a:t>
            </a:r>
            <a:r>
              <a:rPr lang="en-US" sz="2000" dirty="0" err="1" smtClean="0"/>
              <a:t>columna</a:t>
            </a:r>
            <a:r>
              <a:rPr lang="en-US" sz="2000" dirty="0" smtClean="0"/>
              <a:t> “COD. PARTIDA”</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628800"/>
            <a:ext cx="8640959" cy="4752528"/>
          </a:xfrm>
          <a:prstGeom prst="rect">
            <a:avLst/>
          </a:prstGeom>
        </p:spPr>
      </p:pic>
      <p:sp>
        <p:nvSpPr>
          <p:cNvPr id="5" name="Elipse 4"/>
          <p:cNvSpPr/>
          <p:nvPr/>
        </p:nvSpPr>
        <p:spPr>
          <a:xfrm>
            <a:off x="1043608" y="3068960"/>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6" name="Conector recto de flecha 5"/>
          <p:cNvCxnSpPr/>
          <p:nvPr/>
        </p:nvCxnSpPr>
        <p:spPr>
          <a:xfrm flipH="1">
            <a:off x="2123728" y="3573016"/>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lecha derecha 6"/>
          <p:cNvSpPr/>
          <p:nvPr/>
        </p:nvSpPr>
        <p:spPr>
          <a:xfrm rot="10800000">
            <a:off x="4932040" y="4149080"/>
            <a:ext cx="1080120" cy="26860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8" name="Rectángulo 7"/>
          <p:cNvSpPr/>
          <p:nvPr/>
        </p:nvSpPr>
        <p:spPr>
          <a:xfrm>
            <a:off x="4283968" y="4149080"/>
            <a:ext cx="432048" cy="268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9" name="Elipse 4"/>
          <p:cNvSpPr/>
          <p:nvPr/>
        </p:nvSpPr>
        <p:spPr>
          <a:xfrm>
            <a:off x="1043608" y="3717032"/>
            <a:ext cx="115212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3308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365760"/>
            <a:ext cx="8064896" cy="758984"/>
          </a:xfrm>
        </p:spPr>
        <p:txBody>
          <a:bodyPr>
            <a:normAutofit fontScale="90000"/>
          </a:bodyPr>
          <a:lstStyle/>
          <a:p>
            <a:r>
              <a:rPr lang="en-US" sz="2000" dirty="0" smtClean="0"/>
              <a:t>En la </a:t>
            </a:r>
            <a:r>
              <a:rPr lang="en-US" sz="2000" dirty="0" err="1" smtClean="0"/>
              <a:t>columna</a:t>
            </a:r>
            <a:r>
              <a:rPr lang="en-US" sz="2000" dirty="0" smtClean="0"/>
              <a:t> de “COD. PARTIDA” </a:t>
            </a:r>
            <a:r>
              <a:rPr lang="en-US" sz="2000" dirty="0" err="1" smtClean="0"/>
              <a:t>damos</a:t>
            </a:r>
            <a:r>
              <a:rPr lang="en-US" sz="2000" dirty="0" smtClean="0"/>
              <a:t> click en la </a:t>
            </a:r>
            <a:r>
              <a:rPr lang="en-US" sz="2000" dirty="0" err="1" smtClean="0"/>
              <a:t>pestaña</a:t>
            </a:r>
            <a:r>
              <a:rPr lang="en-US" sz="2000" dirty="0" smtClean="0"/>
              <a:t> la </a:t>
            </a:r>
            <a:r>
              <a:rPr lang="en-US" sz="2000" dirty="0" err="1" smtClean="0"/>
              <a:t>cual</a:t>
            </a:r>
            <a:r>
              <a:rPr lang="en-US" sz="2000" dirty="0" smtClean="0"/>
              <a:t> </a:t>
            </a:r>
            <a:r>
              <a:rPr lang="en-US" sz="2000" dirty="0" err="1" smtClean="0"/>
              <a:t>depliega</a:t>
            </a:r>
            <a:r>
              <a:rPr lang="en-US" sz="2000" dirty="0" smtClean="0"/>
              <a:t> la </a:t>
            </a:r>
            <a:r>
              <a:rPr lang="en-US" sz="2000" dirty="0" err="1" smtClean="0"/>
              <a:t>lista</a:t>
            </a:r>
            <a:r>
              <a:rPr lang="en-US" sz="2000" dirty="0" smtClean="0"/>
              <a:t> de </a:t>
            </a:r>
            <a:r>
              <a:rPr lang="en-US" sz="2000" dirty="0" err="1" smtClean="0"/>
              <a:t>las</a:t>
            </a:r>
            <a:r>
              <a:rPr lang="en-US" sz="2000" dirty="0" smtClean="0"/>
              <a:t> </a:t>
            </a:r>
            <a:r>
              <a:rPr lang="en-US" sz="2000" dirty="0" err="1" smtClean="0"/>
              <a:t>partidas</a:t>
            </a:r>
            <a:r>
              <a:rPr lang="en-US" sz="2000" dirty="0" smtClean="0"/>
              <a:t>, </a:t>
            </a:r>
            <a:r>
              <a:rPr lang="en-US" sz="2000" dirty="0"/>
              <a:t>se </a:t>
            </a:r>
            <a:r>
              <a:rPr lang="en-US" sz="2000" dirty="0" err="1"/>
              <a:t>elige</a:t>
            </a:r>
            <a:r>
              <a:rPr lang="en-US" sz="2000" dirty="0"/>
              <a:t> la </a:t>
            </a:r>
            <a:r>
              <a:rPr lang="en-US" sz="2000" dirty="0" err="1"/>
              <a:t>partida</a:t>
            </a:r>
            <a:r>
              <a:rPr lang="en-US" sz="2000" dirty="0"/>
              <a:t> </a:t>
            </a:r>
            <a:r>
              <a:rPr lang="en-US" sz="2000" dirty="0" err="1"/>
              <a:t>que</a:t>
            </a:r>
            <a:r>
              <a:rPr lang="en-US" sz="2000" dirty="0"/>
              <a:t> se </a:t>
            </a:r>
            <a:r>
              <a:rPr lang="en-US" sz="2000" dirty="0" err="1"/>
              <a:t>va</a:t>
            </a:r>
            <a:r>
              <a:rPr lang="en-US" sz="2000" dirty="0"/>
              <a:t> a </a:t>
            </a:r>
            <a:r>
              <a:rPr lang="en-US" sz="2000" dirty="0" err="1"/>
              <a:t>utilizar</a:t>
            </a:r>
            <a:r>
              <a:rPr lang="en-US" sz="2000" dirty="0"/>
              <a:t> y </a:t>
            </a:r>
            <a:r>
              <a:rPr lang="en-US" sz="2000" dirty="0" err="1" smtClean="0"/>
              <a:t>colocamos</a:t>
            </a:r>
            <a:r>
              <a:rPr lang="en-US" sz="2000" dirty="0" smtClean="0"/>
              <a:t> el </a:t>
            </a:r>
            <a:r>
              <a:rPr lang="en-US" sz="2000" dirty="0" err="1" smtClean="0"/>
              <a:t>monto</a:t>
            </a:r>
            <a:r>
              <a:rPr lang="en-US" sz="2000" dirty="0" smtClean="0"/>
              <a:t> </a:t>
            </a:r>
            <a:r>
              <a:rPr lang="en-US" sz="2000" dirty="0" err="1" smtClean="0"/>
              <a:t>asignado</a:t>
            </a:r>
            <a:r>
              <a:rPr lang="en-US" sz="2000" dirty="0" smtClean="0"/>
              <a:t> a </a:t>
            </a:r>
            <a:r>
              <a:rPr lang="en-US" sz="2000" dirty="0" err="1" smtClean="0"/>
              <a:t>esa</a:t>
            </a:r>
            <a:r>
              <a:rPr lang="en-US" sz="2000" dirty="0" smtClean="0"/>
              <a:t> </a:t>
            </a:r>
            <a:r>
              <a:rPr lang="en-US" sz="2000" dirty="0" err="1" smtClean="0"/>
              <a:t>partida</a:t>
            </a:r>
            <a:endParaRPr lang="es-BO" sz="2000" dirty="0"/>
          </a:p>
        </p:txBody>
      </p:sp>
      <p:pic>
        <p:nvPicPr>
          <p:cNvPr id="4" name="Marcador de contenido 3"/>
          <p:cNvPicPr>
            <a:picLocks noGrp="1" noChangeAspect="1"/>
          </p:cNvPicPr>
          <p:nvPr>
            <p:ph idx="1"/>
          </p:nvPr>
        </p:nvPicPr>
        <p:blipFill>
          <a:blip r:embed="rId2"/>
          <a:stretch>
            <a:fillRect/>
          </a:stretch>
        </p:blipFill>
        <p:spPr>
          <a:xfrm>
            <a:off x="323528" y="1916832"/>
            <a:ext cx="8568952" cy="4608512"/>
          </a:xfrm>
          <a:prstGeom prst="rect">
            <a:avLst/>
          </a:prstGeom>
        </p:spPr>
      </p:pic>
      <p:sp>
        <p:nvSpPr>
          <p:cNvPr id="5" name="Elipse 4"/>
          <p:cNvSpPr/>
          <p:nvPr/>
        </p:nvSpPr>
        <p:spPr>
          <a:xfrm>
            <a:off x="4067944" y="4437112"/>
            <a:ext cx="1080120"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6" name="Flecha derecha 5"/>
          <p:cNvSpPr/>
          <p:nvPr/>
        </p:nvSpPr>
        <p:spPr>
          <a:xfrm>
            <a:off x="6905960" y="4509120"/>
            <a:ext cx="978408" cy="21602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cxnSp>
        <p:nvCxnSpPr>
          <p:cNvPr id="7" name="Conector recto de flecha 5"/>
          <p:cNvCxnSpPr/>
          <p:nvPr/>
        </p:nvCxnSpPr>
        <p:spPr>
          <a:xfrm flipH="1">
            <a:off x="4860032" y="4168504"/>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5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65760"/>
            <a:ext cx="8352928" cy="1191032"/>
          </a:xfrm>
        </p:spPr>
        <p:txBody>
          <a:bodyPr>
            <a:normAutofit fontScale="90000"/>
          </a:bodyPr>
          <a:lstStyle/>
          <a:p>
            <a:r>
              <a:rPr lang="en-US" sz="2000" dirty="0" smtClean="0"/>
              <a:t>Al </a:t>
            </a:r>
            <a:r>
              <a:rPr lang="en-US" sz="2000" dirty="0" err="1" smtClean="0"/>
              <a:t>terminar</a:t>
            </a:r>
            <a:r>
              <a:rPr lang="en-US" sz="2000" dirty="0" smtClean="0"/>
              <a:t> de </a:t>
            </a:r>
            <a:r>
              <a:rPr lang="en-US" sz="2000" dirty="0" err="1" smtClean="0"/>
              <a:t>digitar</a:t>
            </a:r>
            <a:r>
              <a:rPr lang="en-US" sz="2000" dirty="0" smtClean="0"/>
              <a:t> los </a:t>
            </a:r>
            <a:r>
              <a:rPr lang="en-US" sz="2000" dirty="0" err="1" smtClean="0"/>
              <a:t>gastos</a:t>
            </a:r>
            <a:r>
              <a:rPr lang="en-US" sz="2000" dirty="0" smtClean="0"/>
              <a:t> </a:t>
            </a:r>
            <a:r>
              <a:rPr lang="en-US" sz="2000" dirty="0" err="1" smtClean="0"/>
              <a:t>por</a:t>
            </a:r>
            <a:r>
              <a:rPr lang="en-US" sz="2000" dirty="0" smtClean="0"/>
              <a:t> </a:t>
            </a:r>
            <a:r>
              <a:rPr lang="en-US" sz="2000" dirty="0" err="1" smtClean="0"/>
              <a:t>partidas</a:t>
            </a:r>
            <a:r>
              <a:rPr lang="en-US" sz="2000" dirty="0" smtClean="0"/>
              <a:t> de </a:t>
            </a:r>
            <a:r>
              <a:rPr lang="en-US" sz="2000" dirty="0" err="1" smtClean="0"/>
              <a:t>las</a:t>
            </a:r>
            <a:r>
              <a:rPr lang="en-US" sz="2000" dirty="0" smtClean="0"/>
              <a:t> </a:t>
            </a:r>
            <a:r>
              <a:rPr lang="en-US" sz="2000" dirty="0" err="1" smtClean="0"/>
              <a:t>actividades</a:t>
            </a:r>
            <a:r>
              <a:rPr lang="en-US" sz="2000" dirty="0" smtClean="0"/>
              <a:t> del </a:t>
            </a:r>
            <a:r>
              <a:rPr lang="en-US" sz="2000" dirty="0" err="1" smtClean="0"/>
              <a:t>formulario</a:t>
            </a:r>
            <a:r>
              <a:rPr lang="en-US" sz="2000" dirty="0" smtClean="0"/>
              <a:t> c, </a:t>
            </a:r>
            <a:r>
              <a:rPr lang="en-US" sz="2000" dirty="0" err="1" smtClean="0"/>
              <a:t>verificamos</a:t>
            </a:r>
            <a:r>
              <a:rPr lang="en-US" sz="2000" dirty="0" smtClean="0"/>
              <a:t> que el total general </a:t>
            </a:r>
            <a:r>
              <a:rPr lang="en-US" sz="2000" dirty="0" err="1" smtClean="0"/>
              <a:t>coincida</a:t>
            </a:r>
            <a:r>
              <a:rPr lang="en-US" sz="2000" dirty="0" smtClean="0"/>
              <a:t> con el total del </a:t>
            </a:r>
            <a:r>
              <a:rPr lang="en-US" sz="2000" dirty="0" err="1" smtClean="0"/>
              <a:t>Presupuesto</a:t>
            </a:r>
            <a:r>
              <a:rPr lang="en-US" sz="2000" dirty="0" smtClean="0"/>
              <a:t> del </a:t>
            </a:r>
            <a:r>
              <a:rPr lang="en-US" sz="2000" dirty="0" err="1" smtClean="0"/>
              <a:t>formulario</a:t>
            </a:r>
            <a:r>
              <a:rPr lang="en-US" sz="2000" dirty="0" smtClean="0"/>
              <a:t> C.</a:t>
            </a:r>
            <a:br>
              <a:rPr lang="en-US" sz="2000" dirty="0" smtClean="0"/>
            </a:br>
            <a:r>
              <a:rPr lang="en-US" sz="2000" dirty="0" err="1" smtClean="0"/>
              <a:t>nos</a:t>
            </a:r>
            <a:r>
              <a:rPr lang="en-US" sz="2000" dirty="0" smtClean="0"/>
              <a:t> </a:t>
            </a:r>
            <a:r>
              <a:rPr lang="en-US" sz="2000" dirty="0" err="1" smtClean="0"/>
              <a:t>vamos</a:t>
            </a:r>
            <a:r>
              <a:rPr lang="en-US" sz="2000" dirty="0" smtClean="0"/>
              <a:t> a la parte de </a:t>
            </a:r>
            <a:r>
              <a:rPr lang="en-US" sz="2000" dirty="0" err="1" smtClean="0"/>
              <a:t>abajo</a:t>
            </a:r>
            <a:r>
              <a:rPr lang="en-US" sz="2000" dirty="0" smtClean="0"/>
              <a:t> y </a:t>
            </a:r>
            <a:r>
              <a:rPr lang="en-US" sz="2000" dirty="0" err="1" smtClean="0"/>
              <a:t>Damos</a:t>
            </a:r>
            <a:r>
              <a:rPr lang="en-US" sz="2000" dirty="0" smtClean="0"/>
              <a:t> </a:t>
            </a:r>
            <a:r>
              <a:rPr lang="en-US" sz="2000" dirty="0"/>
              <a:t>click en la </a:t>
            </a:r>
            <a:r>
              <a:rPr lang="en-US" sz="2000" dirty="0" err="1"/>
              <a:t>pestaña</a:t>
            </a:r>
            <a:r>
              <a:rPr lang="en-US" sz="2000" dirty="0"/>
              <a:t> </a:t>
            </a:r>
            <a:r>
              <a:rPr lang="en-US" sz="2000" dirty="0" err="1" smtClean="0"/>
              <a:t>denominada</a:t>
            </a:r>
            <a:r>
              <a:rPr lang="en-US" sz="2000" dirty="0" smtClean="0"/>
              <a:t> “GRUPO 10000”</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772816"/>
            <a:ext cx="8640959" cy="4680520"/>
          </a:xfrm>
          <a:prstGeom prst="rect">
            <a:avLst/>
          </a:prstGeom>
        </p:spPr>
      </p:pic>
      <p:sp>
        <p:nvSpPr>
          <p:cNvPr id="5" name="Elipse 4"/>
          <p:cNvSpPr/>
          <p:nvPr/>
        </p:nvSpPr>
        <p:spPr>
          <a:xfrm>
            <a:off x="8050088" y="5517232"/>
            <a:ext cx="914400" cy="698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6" name="Elipse 5"/>
          <p:cNvSpPr/>
          <p:nvPr/>
        </p:nvSpPr>
        <p:spPr>
          <a:xfrm>
            <a:off x="6393904" y="5733256"/>
            <a:ext cx="914400" cy="8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37451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1" y="216024"/>
            <a:ext cx="8784976" cy="1052736"/>
          </a:xfrm>
        </p:spPr>
        <p:txBody>
          <a:bodyPr>
            <a:normAutofit fontScale="90000"/>
          </a:bodyPr>
          <a:lstStyle/>
          <a:p>
            <a:r>
              <a:rPr lang="es-ES" sz="2600" dirty="0" smtClean="0"/>
              <a:t>Para la elaboración del POA iniciamos SIEMPRE </a:t>
            </a:r>
            <a:r>
              <a:rPr lang="es-ES" sz="2600" b="1" u="sng" dirty="0" smtClean="0"/>
              <a:t>habilitando las macros,</a:t>
            </a:r>
            <a:r>
              <a:rPr lang="es-ES" sz="2600" dirty="0" smtClean="0"/>
              <a:t> dando un </a:t>
            </a:r>
            <a:r>
              <a:rPr lang="es-ES" sz="2600" dirty="0" err="1" smtClean="0"/>
              <a:t>click</a:t>
            </a:r>
            <a:r>
              <a:rPr lang="es-ES" sz="2600" dirty="0" smtClean="0"/>
              <a:t> en “habilitar contenido” como se muestra enmarcado con circulo rojo</a:t>
            </a:r>
            <a:endParaRPr lang="es-ES" sz="2600"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617439"/>
            <a:ext cx="7992888" cy="46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4499992" y="2420888"/>
            <a:ext cx="1656185"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derecha"/>
          <p:cNvSpPr/>
          <p:nvPr/>
        </p:nvSpPr>
        <p:spPr>
          <a:xfrm rot="19451444" flipH="1">
            <a:off x="6004342" y="2221543"/>
            <a:ext cx="1120502" cy="3352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027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8424936" cy="2088232"/>
          </a:xfrm>
        </p:spPr>
        <p:txBody>
          <a:bodyPr/>
          <a:lstStyle/>
          <a:p>
            <a:r>
              <a:rPr lang="es-BO" sz="2000" dirty="0" smtClean="0"/>
              <a:t>(</a:t>
            </a:r>
            <a:r>
              <a:rPr lang="es-BO" sz="1600" dirty="0" smtClean="0"/>
              <a:t>En este formulario solo se mencionan las contrataciones o nivelaciones. en el caso de contrataciones con recursos propios se ponen todas las partidas requeridas con su monto respectivo</a:t>
            </a:r>
            <a:r>
              <a:rPr lang="es-BO" sz="2000" dirty="0" smtClean="0"/>
              <a:t>).</a:t>
            </a:r>
            <a:br>
              <a:rPr lang="es-BO" sz="2000" dirty="0" smtClean="0"/>
            </a:br>
            <a:r>
              <a:rPr lang="es-BO" sz="2000" dirty="0" smtClean="0"/>
              <a:t>en la columna de «</a:t>
            </a:r>
            <a:r>
              <a:rPr lang="es-BO" sz="2000" dirty="0" err="1" smtClean="0"/>
              <a:t>codigo</a:t>
            </a:r>
            <a:r>
              <a:rPr lang="es-BO" sz="2000" dirty="0" smtClean="0"/>
              <a:t>» se da </a:t>
            </a:r>
            <a:r>
              <a:rPr lang="es-BO" sz="2000" dirty="0" err="1" smtClean="0"/>
              <a:t>click</a:t>
            </a:r>
            <a:r>
              <a:rPr lang="es-BO" sz="2000" dirty="0" smtClean="0"/>
              <a:t> en la pestaña la cual despliega todas las actividades, se elige la actividad en la que se va a ejecutar la </a:t>
            </a:r>
            <a:r>
              <a:rPr lang="es-BO" sz="2000" dirty="0" err="1" smtClean="0"/>
              <a:t>contratacion</a:t>
            </a:r>
            <a:r>
              <a:rPr lang="es-BO" sz="2000" dirty="0" smtClean="0"/>
              <a:t> o </a:t>
            </a:r>
            <a:r>
              <a:rPr lang="es-BO" sz="2000" dirty="0" err="1" smtClean="0"/>
              <a:t>nivelacion</a:t>
            </a:r>
            <a:r>
              <a:rPr lang="es-BO" sz="2000" dirty="0" smtClean="0"/>
              <a:t> y el cursor se va directamente a la columna «</a:t>
            </a:r>
            <a:r>
              <a:rPr lang="es-BO" sz="2000" dirty="0" err="1" smtClean="0"/>
              <a:t>cod</a:t>
            </a:r>
            <a:r>
              <a:rPr lang="es-BO" sz="2000" dirty="0" smtClean="0"/>
              <a:t>. Partida» </a:t>
            </a:r>
            <a:endParaRPr lang="es-BO"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84969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1331640" y="3933056"/>
            <a:ext cx="11521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flipH="1">
            <a:off x="2267744" y="3880472"/>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2 Elipse"/>
          <p:cNvSpPr/>
          <p:nvPr/>
        </p:nvSpPr>
        <p:spPr>
          <a:xfrm>
            <a:off x="4139952" y="3717032"/>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159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65760"/>
            <a:ext cx="8568952" cy="1767096"/>
          </a:xfrm>
        </p:spPr>
        <p:txBody>
          <a:bodyPr/>
          <a:lstStyle/>
          <a:p>
            <a:r>
              <a:rPr lang="es-ES" sz="2000" dirty="0" smtClean="0"/>
              <a:t>En la columna de «</a:t>
            </a:r>
            <a:r>
              <a:rPr lang="es-ES" sz="2000" dirty="0" err="1" smtClean="0"/>
              <a:t>cod</a:t>
            </a:r>
            <a:r>
              <a:rPr lang="es-ES" sz="2000" dirty="0" smtClean="0"/>
              <a:t>. Partida se da </a:t>
            </a:r>
            <a:r>
              <a:rPr lang="es-ES" sz="2000" dirty="0" err="1" smtClean="0"/>
              <a:t>click</a:t>
            </a:r>
            <a:r>
              <a:rPr lang="es-ES" sz="2000" dirty="0" smtClean="0"/>
              <a:t> en la pestaña la cual despliega las partidas del grupo 10000, se elige en el caso de contrataciones indefinidas o nivelaciones la partida 11700 y aparece </a:t>
            </a:r>
            <a:r>
              <a:rPr lang="es-ES" sz="2000" dirty="0" err="1" smtClean="0"/>
              <a:t>automaticamente</a:t>
            </a:r>
            <a:r>
              <a:rPr lang="es-ES" sz="2000" dirty="0" smtClean="0"/>
              <a:t>  la </a:t>
            </a:r>
            <a:r>
              <a:rPr lang="es-ES" sz="2000" dirty="0" err="1" smtClean="0"/>
              <a:t>descripcion</a:t>
            </a:r>
            <a:r>
              <a:rPr lang="es-ES" sz="2000" dirty="0" smtClean="0"/>
              <a:t>, debajo de la </a:t>
            </a:r>
            <a:r>
              <a:rPr lang="es-ES" sz="2000" dirty="0" err="1" smtClean="0"/>
              <a:t>descripcion</a:t>
            </a:r>
            <a:r>
              <a:rPr lang="es-ES" sz="2000" dirty="0" smtClean="0"/>
              <a:t> se digita la </a:t>
            </a:r>
            <a:r>
              <a:rPr lang="es-ES" sz="2000" dirty="0" err="1" smtClean="0"/>
              <a:t>contratacion</a:t>
            </a:r>
            <a:r>
              <a:rPr lang="es-ES" sz="2000" dirty="0" smtClean="0"/>
              <a:t> o </a:t>
            </a:r>
            <a:r>
              <a:rPr lang="es-ES" sz="2000" dirty="0" err="1" smtClean="0"/>
              <a:t>nivelacion</a:t>
            </a:r>
            <a:r>
              <a:rPr lang="es-ES" sz="2000" dirty="0" smtClean="0"/>
              <a:t> como en este ejemplo.</a:t>
            </a:r>
            <a:endParaRPr lang="es-ES" sz="2000"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6409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788024" y="4581128"/>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4788024" y="5013176"/>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4067944" y="5157192"/>
            <a:ext cx="1080120" cy="9864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5"/>
          <p:cNvCxnSpPr/>
          <p:nvPr/>
        </p:nvCxnSpPr>
        <p:spPr>
          <a:xfrm flipH="1">
            <a:off x="4860032" y="5373216"/>
            <a:ext cx="10801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8 Flecha derecha"/>
          <p:cNvSpPr/>
          <p:nvPr/>
        </p:nvSpPr>
        <p:spPr>
          <a:xfrm>
            <a:off x="3377568" y="4410820"/>
            <a:ext cx="978408" cy="2423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de flecha 5"/>
          <p:cNvCxnSpPr/>
          <p:nvPr/>
        </p:nvCxnSpPr>
        <p:spPr>
          <a:xfrm flipH="1">
            <a:off x="5220072" y="4149080"/>
            <a:ext cx="936104"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65760"/>
            <a:ext cx="8640960" cy="1839104"/>
          </a:xfrm>
        </p:spPr>
        <p:txBody>
          <a:bodyPr/>
          <a:lstStyle/>
          <a:p>
            <a:r>
              <a:rPr lang="es-ES" sz="2000" dirty="0" smtClean="0"/>
              <a:t>Otro ejemplo seria dar </a:t>
            </a:r>
            <a:r>
              <a:rPr lang="es-ES" sz="2000" dirty="0" err="1"/>
              <a:t>click</a:t>
            </a:r>
            <a:r>
              <a:rPr lang="es-ES" sz="2000" dirty="0"/>
              <a:t> en la pestaña la cual despliega las partidas del grupo 10000, se elige en el caso de contrataciones </a:t>
            </a:r>
            <a:r>
              <a:rPr lang="es-ES" sz="2000" dirty="0" smtClean="0"/>
              <a:t>a plazo fijo la </a:t>
            </a:r>
            <a:r>
              <a:rPr lang="es-ES" sz="2000" dirty="0"/>
              <a:t>partida </a:t>
            </a:r>
            <a:r>
              <a:rPr lang="es-ES" sz="2000" dirty="0" smtClean="0"/>
              <a:t>12100 </a:t>
            </a:r>
            <a:r>
              <a:rPr lang="es-ES" sz="2000" dirty="0"/>
              <a:t>y aparece </a:t>
            </a:r>
            <a:r>
              <a:rPr lang="es-ES" sz="2000" dirty="0" err="1"/>
              <a:t>automaticamente</a:t>
            </a:r>
            <a:r>
              <a:rPr lang="es-ES" sz="2000" dirty="0"/>
              <a:t>  la </a:t>
            </a:r>
            <a:r>
              <a:rPr lang="es-ES" sz="2000" dirty="0" err="1"/>
              <a:t>descripcion</a:t>
            </a:r>
            <a:r>
              <a:rPr lang="es-ES" sz="2000" dirty="0"/>
              <a:t>, debajo de la </a:t>
            </a:r>
            <a:r>
              <a:rPr lang="es-ES" sz="2000" dirty="0" err="1"/>
              <a:t>descripcion</a:t>
            </a:r>
            <a:r>
              <a:rPr lang="es-ES" sz="2000" dirty="0"/>
              <a:t> </a:t>
            </a:r>
            <a:r>
              <a:rPr lang="es-ES" sz="2000" dirty="0" smtClean="0"/>
              <a:t>se digita </a:t>
            </a:r>
            <a:r>
              <a:rPr lang="es-ES" sz="2000" dirty="0"/>
              <a:t>la </a:t>
            </a:r>
            <a:r>
              <a:rPr lang="es-ES" sz="2000" dirty="0" err="1"/>
              <a:t>contratacion</a:t>
            </a:r>
            <a:r>
              <a:rPr lang="es-ES" sz="2000" dirty="0"/>
              <a:t> </a:t>
            </a:r>
            <a:r>
              <a:rPr lang="es-ES" sz="2000" dirty="0" smtClean="0"/>
              <a:t>a plazo fijo como </a:t>
            </a:r>
            <a:r>
              <a:rPr lang="es-ES" sz="2000" dirty="0"/>
              <a:t>en este ejemplo. </a:t>
            </a:r>
            <a:r>
              <a:rPr lang="es-ES" sz="2000" dirty="0" smtClean="0"/>
              <a:t>Nos vamos a la parte de abajo y damos </a:t>
            </a:r>
            <a:r>
              <a:rPr lang="es-ES" sz="2000" dirty="0" err="1"/>
              <a:t>click</a:t>
            </a:r>
            <a:r>
              <a:rPr lang="es-ES" sz="2000" dirty="0"/>
              <a:t> en la pestaña </a:t>
            </a:r>
            <a:r>
              <a:rPr lang="es-ES" sz="2000" dirty="0" smtClean="0"/>
              <a:t>denominada «</a:t>
            </a:r>
            <a:r>
              <a:rPr lang="es-ES" sz="2000" dirty="0" err="1"/>
              <a:t>rrhh</a:t>
            </a:r>
            <a:r>
              <a:rPr lang="es-ES" sz="2000" dirty="0" smtClean="0"/>
              <a:t>»</a:t>
            </a:r>
            <a:endParaRPr lang="es-BO" sz="2000" dirty="0"/>
          </a:p>
        </p:txBody>
      </p:sp>
      <p:pic>
        <p:nvPicPr>
          <p:cNvPr id="6" name="Marcador de contenido 5"/>
          <p:cNvPicPr>
            <a:picLocks noGrp="1" noChangeAspect="1"/>
          </p:cNvPicPr>
          <p:nvPr>
            <p:ph idx="1"/>
          </p:nvPr>
        </p:nvPicPr>
        <p:blipFill>
          <a:blip r:embed="rId2"/>
          <a:stretch>
            <a:fillRect/>
          </a:stretch>
        </p:blipFill>
        <p:spPr>
          <a:xfrm>
            <a:off x="683568" y="2348880"/>
            <a:ext cx="7848872" cy="4227884"/>
          </a:xfrm>
          <a:prstGeom prst="rect">
            <a:avLst/>
          </a:prstGeom>
        </p:spPr>
      </p:pic>
      <p:sp>
        <p:nvSpPr>
          <p:cNvPr id="8" name="Rectángulo 7"/>
          <p:cNvSpPr/>
          <p:nvPr/>
        </p:nvSpPr>
        <p:spPr>
          <a:xfrm>
            <a:off x="4860032" y="4941168"/>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0" name="7 Elipse"/>
          <p:cNvSpPr/>
          <p:nvPr/>
        </p:nvSpPr>
        <p:spPr>
          <a:xfrm>
            <a:off x="7524328" y="6215608"/>
            <a:ext cx="842392" cy="453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derecha"/>
          <p:cNvSpPr/>
          <p:nvPr/>
        </p:nvSpPr>
        <p:spPr>
          <a:xfrm>
            <a:off x="3521584" y="4842868"/>
            <a:ext cx="978408" cy="2423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Conector recto de flecha 5"/>
          <p:cNvCxnSpPr/>
          <p:nvPr/>
        </p:nvCxnSpPr>
        <p:spPr>
          <a:xfrm flipH="1">
            <a:off x="5508104" y="4437112"/>
            <a:ext cx="936104" cy="405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5"/>
          <p:cNvCxnSpPr/>
          <p:nvPr/>
        </p:nvCxnSpPr>
        <p:spPr>
          <a:xfrm flipH="1">
            <a:off x="5004048" y="5373216"/>
            <a:ext cx="11521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365760"/>
            <a:ext cx="7520940" cy="686976"/>
          </a:xfrm>
        </p:spPr>
        <p:txBody>
          <a:bodyPr/>
          <a:lstStyle/>
          <a:p>
            <a:r>
              <a:rPr lang="en-US" sz="2000" dirty="0" err="1" smtClean="0"/>
              <a:t>Formato</a:t>
            </a:r>
            <a:r>
              <a:rPr lang="en-US" sz="2000" dirty="0" smtClean="0"/>
              <a:t> </a:t>
            </a:r>
            <a:r>
              <a:rPr lang="en-US" sz="2000" dirty="0" err="1" smtClean="0"/>
              <a:t>ejemplo</a:t>
            </a:r>
            <a:r>
              <a:rPr lang="en-US" sz="2000" dirty="0" smtClean="0"/>
              <a:t> de </a:t>
            </a:r>
            <a:r>
              <a:rPr lang="en-US" sz="2000" dirty="0" err="1" smtClean="0"/>
              <a:t>partida</a:t>
            </a:r>
            <a:r>
              <a:rPr lang="en-US" sz="2000" dirty="0" smtClean="0"/>
              <a:t> 12100 “personal eventual”</a:t>
            </a:r>
            <a:br>
              <a:rPr lang="en-US" sz="2000" dirty="0" smtClean="0"/>
            </a:br>
            <a:r>
              <a:rPr lang="en-US" sz="2000" dirty="0" err="1" smtClean="0"/>
              <a:t>formulario</a:t>
            </a:r>
            <a:r>
              <a:rPr lang="en-US" sz="2000" dirty="0" smtClean="0"/>
              <a:t> 4 </a:t>
            </a:r>
            <a:endParaRPr lang="es-BO" sz="2000" dirty="0"/>
          </a:p>
        </p:txBody>
      </p:sp>
      <p:pic>
        <p:nvPicPr>
          <p:cNvPr id="4" name="Marcador de contenido 3"/>
          <p:cNvPicPr>
            <a:picLocks noGrp="1" noChangeAspect="1"/>
          </p:cNvPicPr>
          <p:nvPr>
            <p:ph idx="1"/>
          </p:nvPr>
        </p:nvPicPr>
        <p:blipFill>
          <a:blip r:embed="rId2"/>
          <a:stretch>
            <a:fillRect/>
          </a:stretch>
        </p:blipFill>
        <p:spPr>
          <a:xfrm>
            <a:off x="251520" y="1628800"/>
            <a:ext cx="8712967" cy="4968553"/>
          </a:xfrm>
          <a:prstGeom prst="rect">
            <a:avLst/>
          </a:prstGeom>
        </p:spPr>
      </p:pic>
    </p:spTree>
    <p:extLst>
      <p:ext uri="{BB962C8B-B14F-4D97-AF65-F5344CB8AC3E}">
        <p14:creationId xmlns:p14="http://schemas.microsoft.com/office/powerpoint/2010/main" val="2970010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7" y="365760"/>
            <a:ext cx="8568951" cy="975008"/>
          </a:xfrm>
        </p:spPr>
        <p:txBody>
          <a:bodyPr/>
          <a:lstStyle/>
          <a:p>
            <a:r>
              <a:rPr lang="en-US" sz="2000" dirty="0" err="1"/>
              <a:t>Formato</a:t>
            </a:r>
            <a:r>
              <a:rPr lang="en-US" sz="2000" dirty="0"/>
              <a:t> </a:t>
            </a:r>
            <a:r>
              <a:rPr lang="en-US" sz="2000" dirty="0" err="1"/>
              <a:t>ejemplo</a:t>
            </a:r>
            <a:r>
              <a:rPr lang="en-US" sz="2000" dirty="0"/>
              <a:t> de </a:t>
            </a:r>
            <a:r>
              <a:rPr lang="en-US" sz="2000" dirty="0" err="1"/>
              <a:t>partida</a:t>
            </a:r>
            <a:r>
              <a:rPr lang="en-US" sz="2000" dirty="0"/>
              <a:t> </a:t>
            </a:r>
            <a:r>
              <a:rPr lang="en-US" sz="2000" dirty="0" smtClean="0"/>
              <a:t>25220 “</a:t>
            </a:r>
            <a:r>
              <a:rPr lang="en-US" sz="2000" dirty="0" err="1" smtClean="0"/>
              <a:t>consultoria</a:t>
            </a:r>
            <a:r>
              <a:rPr lang="en-US" sz="2000" dirty="0" smtClean="0"/>
              <a:t> individual </a:t>
            </a:r>
            <a:r>
              <a:rPr lang="en-US" sz="2000" dirty="0" err="1" smtClean="0"/>
              <a:t>en</a:t>
            </a:r>
            <a:r>
              <a:rPr lang="en-US" sz="2000" dirty="0" smtClean="0"/>
              <a:t> </a:t>
            </a:r>
            <a:r>
              <a:rPr lang="en-US" sz="2000" dirty="0" err="1" smtClean="0"/>
              <a:t>linea</a:t>
            </a:r>
            <a:r>
              <a:rPr lang="en-US" sz="2000" dirty="0" smtClean="0"/>
              <a:t>”</a:t>
            </a:r>
            <a:r>
              <a:rPr lang="en-US" sz="2000" dirty="0"/>
              <a:t/>
            </a:r>
            <a:br>
              <a:rPr lang="en-US" sz="2000" dirty="0"/>
            </a:br>
            <a:r>
              <a:rPr lang="en-US" sz="2000" dirty="0" err="1"/>
              <a:t>formulario</a:t>
            </a:r>
            <a:r>
              <a:rPr lang="en-US" sz="2000" dirty="0"/>
              <a:t> 5</a:t>
            </a:r>
            <a:endParaRPr lang="es-BO" sz="2000" dirty="0"/>
          </a:p>
        </p:txBody>
      </p:sp>
      <p:pic>
        <p:nvPicPr>
          <p:cNvPr id="4" name="Marcador de contenido 3"/>
          <p:cNvPicPr>
            <a:picLocks noGrp="1" noChangeAspect="1"/>
          </p:cNvPicPr>
          <p:nvPr>
            <p:ph idx="1"/>
          </p:nvPr>
        </p:nvPicPr>
        <p:blipFill>
          <a:blip r:embed="rId2"/>
          <a:stretch>
            <a:fillRect/>
          </a:stretch>
        </p:blipFill>
        <p:spPr>
          <a:xfrm>
            <a:off x="323528" y="1988840"/>
            <a:ext cx="8568951" cy="4536504"/>
          </a:xfrm>
          <a:prstGeom prst="rect">
            <a:avLst/>
          </a:prstGeom>
        </p:spPr>
      </p:pic>
    </p:spTree>
    <p:extLst>
      <p:ext uri="{BB962C8B-B14F-4D97-AF65-F5344CB8AC3E}">
        <p14:creationId xmlns:p14="http://schemas.microsoft.com/office/powerpoint/2010/main" val="3710999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04664"/>
            <a:ext cx="8424936" cy="1052696"/>
          </a:xfrm>
        </p:spPr>
        <p:txBody>
          <a:bodyPr/>
          <a:lstStyle/>
          <a:p>
            <a:r>
              <a:rPr lang="en-US" sz="2000" dirty="0" err="1"/>
              <a:t>Formato</a:t>
            </a:r>
            <a:r>
              <a:rPr lang="en-US" sz="2000" dirty="0"/>
              <a:t> </a:t>
            </a:r>
            <a:r>
              <a:rPr lang="en-US" sz="2000" dirty="0" err="1"/>
              <a:t>ejemplo</a:t>
            </a:r>
            <a:r>
              <a:rPr lang="en-US" sz="2000" dirty="0"/>
              <a:t> de </a:t>
            </a:r>
            <a:r>
              <a:rPr lang="en-US" sz="2000" dirty="0" err="1"/>
              <a:t>partida</a:t>
            </a:r>
            <a:r>
              <a:rPr lang="en-US" sz="2000" dirty="0"/>
              <a:t> </a:t>
            </a:r>
            <a:r>
              <a:rPr lang="en-US" sz="2000" dirty="0" smtClean="0"/>
              <a:t>25210 </a:t>
            </a:r>
            <a:r>
              <a:rPr lang="en-US" sz="2000" dirty="0"/>
              <a:t>“</a:t>
            </a:r>
            <a:r>
              <a:rPr lang="en-US" sz="2000" dirty="0" err="1"/>
              <a:t>consultoria</a:t>
            </a:r>
            <a:r>
              <a:rPr lang="en-US" sz="2000" dirty="0"/>
              <a:t> </a:t>
            </a:r>
            <a:r>
              <a:rPr lang="en-US" sz="2000" dirty="0" err="1" smtClean="0"/>
              <a:t>por</a:t>
            </a:r>
            <a:r>
              <a:rPr lang="en-US" sz="2000" dirty="0" smtClean="0"/>
              <a:t> </a:t>
            </a:r>
            <a:r>
              <a:rPr lang="en-US" sz="2000" dirty="0" err="1" smtClean="0"/>
              <a:t>producto</a:t>
            </a:r>
            <a:r>
              <a:rPr lang="en-US" sz="2000" dirty="0" smtClean="0"/>
              <a:t>”</a:t>
            </a:r>
            <a:r>
              <a:rPr lang="en-US" sz="2000" dirty="0"/>
              <a:t/>
            </a:r>
            <a:br>
              <a:rPr lang="en-US" sz="2000" dirty="0"/>
            </a:br>
            <a:r>
              <a:rPr lang="en-US" sz="2000" dirty="0" err="1"/>
              <a:t>formulario</a:t>
            </a:r>
            <a:r>
              <a:rPr lang="en-US" sz="2000" dirty="0"/>
              <a:t> </a:t>
            </a:r>
            <a:r>
              <a:rPr lang="en-US" sz="2000" dirty="0" smtClean="0"/>
              <a:t>6</a:t>
            </a:r>
            <a:endParaRPr lang="es-BO" sz="2000" dirty="0"/>
          </a:p>
        </p:txBody>
      </p:sp>
      <p:pic>
        <p:nvPicPr>
          <p:cNvPr id="6" name="Marcador de contenido 5"/>
          <p:cNvPicPr>
            <a:picLocks noGrp="1" noChangeAspect="1"/>
          </p:cNvPicPr>
          <p:nvPr>
            <p:ph idx="1"/>
          </p:nvPr>
        </p:nvPicPr>
        <p:blipFill>
          <a:blip r:embed="rId2"/>
          <a:stretch>
            <a:fillRect/>
          </a:stretch>
        </p:blipFill>
        <p:spPr>
          <a:xfrm>
            <a:off x="395536" y="2348881"/>
            <a:ext cx="8424936" cy="4104456"/>
          </a:xfrm>
          <a:prstGeom prst="rect">
            <a:avLst/>
          </a:prstGeom>
        </p:spPr>
      </p:pic>
    </p:spTree>
    <p:extLst>
      <p:ext uri="{BB962C8B-B14F-4D97-AF65-F5344CB8AC3E}">
        <p14:creationId xmlns:p14="http://schemas.microsoft.com/office/powerpoint/2010/main" val="2061175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65760"/>
            <a:ext cx="8424936" cy="1191032"/>
          </a:xfrm>
        </p:spPr>
        <p:txBody>
          <a:bodyPr/>
          <a:lstStyle/>
          <a:p>
            <a:r>
              <a:rPr lang="es-ES" sz="2000" dirty="0" smtClean="0"/>
              <a:t>En la columna «</a:t>
            </a:r>
            <a:r>
              <a:rPr lang="es-ES" sz="2000" dirty="0" err="1" smtClean="0"/>
              <a:t>codigo</a:t>
            </a:r>
            <a:r>
              <a:rPr lang="es-ES" sz="2000" dirty="0" smtClean="0"/>
              <a:t>» damos </a:t>
            </a:r>
            <a:r>
              <a:rPr lang="es-ES" sz="2000" dirty="0" err="1" smtClean="0"/>
              <a:t>click</a:t>
            </a:r>
            <a:r>
              <a:rPr lang="es-ES" sz="2000" dirty="0" smtClean="0"/>
              <a:t> en la pestaña la cual despliega todas las actividades, al elegir una actividad </a:t>
            </a:r>
            <a:r>
              <a:rPr lang="es-ES" sz="2000" dirty="0" err="1" smtClean="0"/>
              <a:t>automaticamente</a:t>
            </a:r>
            <a:r>
              <a:rPr lang="es-ES" sz="2000" dirty="0" smtClean="0"/>
              <a:t> sale la </a:t>
            </a:r>
            <a:r>
              <a:rPr lang="es-ES" sz="2000" dirty="0" err="1" smtClean="0"/>
              <a:t>descripcion</a:t>
            </a:r>
            <a:r>
              <a:rPr lang="es-ES" sz="2000" dirty="0" smtClean="0"/>
              <a:t> y el cursor se va directo a la columna «</a:t>
            </a:r>
            <a:r>
              <a:rPr lang="es-ES" sz="2000" dirty="0" err="1" smtClean="0"/>
              <a:t>cod</a:t>
            </a:r>
            <a:r>
              <a:rPr lang="es-ES" sz="2000" dirty="0" smtClean="0"/>
              <a:t>. Empleados» </a:t>
            </a:r>
            <a:endParaRPr lang="es-ES" sz="2000"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42493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1331640" y="3234680"/>
            <a:ext cx="1080120"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5"/>
          <p:cNvCxnSpPr/>
          <p:nvPr/>
        </p:nvCxnSpPr>
        <p:spPr>
          <a:xfrm flipH="1">
            <a:off x="2483768" y="4293372"/>
            <a:ext cx="1080120" cy="242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4644008" y="3356992"/>
            <a:ext cx="648072" cy="338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361456" y="3717032"/>
            <a:ext cx="22825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961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3" y="365760"/>
            <a:ext cx="8943731" cy="1911112"/>
          </a:xfrm>
        </p:spPr>
        <p:txBody>
          <a:bodyPr/>
          <a:lstStyle/>
          <a:p>
            <a:r>
              <a:rPr lang="es-ES" sz="2000" dirty="0" smtClean="0"/>
              <a:t>En la columna «</a:t>
            </a:r>
            <a:r>
              <a:rPr lang="es-ES" sz="2000" dirty="0" err="1" smtClean="0"/>
              <a:t>cod</a:t>
            </a:r>
            <a:r>
              <a:rPr lang="es-ES" sz="2000" dirty="0" smtClean="0"/>
              <a:t>. Empleados damos </a:t>
            </a:r>
            <a:r>
              <a:rPr lang="es-ES" sz="2000" dirty="0" err="1" smtClean="0"/>
              <a:t>click</a:t>
            </a:r>
            <a:r>
              <a:rPr lang="es-ES" sz="2000" dirty="0" smtClean="0"/>
              <a:t> en la pestaña la cual despliega La LISTA Por orden de código del personal y </a:t>
            </a:r>
            <a:r>
              <a:rPr lang="es-ES" sz="2000" dirty="0" err="1" smtClean="0"/>
              <a:t>automaticamente</a:t>
            </a:r>
            <a:r>
              <a:rPr lang="es-ES" sz="2000" dirty="0" smtClean="0"/>
              <a:t> se </a:t>
            </a:r>
            <a:r>
              <a:rPr lang="es-ES" sz="2000" dirty="0" err="1" smtClean="0"/>
              <a:t>oBTIENE</a:t>
            </a:r>
            <a:r>
              <a:rPr lang="es-ES" sz="2000" dirty="0" smtClean="0"/>
              <a:t> el nombre completo de la persona.</a:t>
            </a:r>
            <a:br>
              <a:rPr lang="es-ES" sz="2000" dirty="0" smtClean="0"/>
            </a:br>
            <a:r>
              <a:rPr lang="es-ES" sz="2000" dirty="0" smtClean="0"/>
              <a:t>En este ejemplo SE MUESTRA A las primeras personas de la planilla. Nos vamos a la parte de abajo y damos </a:t>
            </a:r>
            <a:r>
              <a:rPr lang="es-ES" sz="2000" dirty="0" err="1" smtClean="0"/>
              <a:t>click</a:t>
            </a:r>
            <a:r>
              <a:rPr lang="es-ES" sz="2000" dirty="0" smtClean="0"/>
              <a:t> a la pestaña denominada </a:t>
            </a:r>
            <a:r>
              <a:rPr lang="es-ES" sz="2000" b="1" dirty="0" smtClean="0"/>
              <a:t>«</a:t>
            </a:r>
            <a:r>
              <a:rPr lang="es-ES" sz="2000" b="1" dirty="0" err="1" smtClean="0"/>
              <a:t>ppto</a:t>
            </a:r>
            <a:r>
              <a:rPr lang="es-ES" sz="2000" b="1" dirty="0" smtClean="0"/>
              <a:t>. egreso»</a:t>
            </a:r>
            <a:endParaRPr lang="es-ES" sz="2000"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4067944" y="5058892"/>
            <a:ext cx="1152128" cy="1059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7978080" y="5889389"/>
            <a:ext cx="914400" cy="698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5"/>
          <p:cNvCxnSpPr/>
          <p:nvPr/>
        </p:nvCxnSpPr>
        <p:spPr>
          <a:xfrm flipH="1">
            <a:off x="5004048" y="4888584"/>
            <a:ext cx="936104" cy="484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860032" y="4888584"/>
            <a:ext cx="1800200" cy="242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88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65760"/>
            <a:ext cx="8496944" cy="1191032"/>
          </a:xfrm>
        </p:spPr>
        <p:txBody>
          <a:bodyPr/>
          <a:lstStyle/>
          <a:p>
            <a:r>
              <a:rPr lang="en-US" sz="2000" dirty="0" smtClean="0"/>
              <a:t>AL INGRESAR AL FORMULARIO “PPTO. EGRESO” APARECE UNA VENTANITA QUE DICE “FUE CALCULADO SATISFACTORIAMENTE” SE LE DA CLICK EN ACEPTAR Y AUTOMATICAMENTE CALCULA SU PRESUPUESTO. </a:t>
            </a:r>
            <a:r>
              <a:rPr lang="en-US" sz="2000" b="1" dirty="0" smtClean="0"/>
              <a:t>No se </a:t>
            </a:r>
            <a:r>
              <a:rPr lang="en-US" sz="2000" b="1" dirty="0" err="1" smtClean="0"/>
              <a:t>digita</a:t>
            </a:r>
            <a:r>
              <a:rPr lang="en-US" sz="2000" b="1" dirty="0" smtClean="0"/>
              <a:t> nada </a:t>
            </a:r>
            <a:endParaRPr lang="es-BO" sz="2000" b="1" dirty="0"/>
          </a:p>
        </p:txBody>
      </p:sp>
      <p:pic>
        <p:nvPicPr>
          <p:cNvPr id="4" name="Marcador de contenido 3"/>
          <p:cNvPicPr>
            <a:picLocks noGrp="1" noChangeAspect="1"/>
          </p:cNvPicPr>
          <p:nvPr>
            <p:ph idx="1"/>
          </p:nvPr>
        </p:nvPicPr>
        <p:blipFill>
          <a:blip r:embed="rId2"/>
          <a:stretch>
            <a:fillRect/>
          </a:stretch>
        </p:blipFill>
        <p:spPr>
          <a:xfrm>
            <a:off x="251520" y="1700808"/>
            <a:ext cx="8640960" cy="4896544"/>
          </a:xfrm>
          <a:prstGeom prst="rect">
            <a:avLst/>
          </a:prstGeom>
        </p:spPr>
      </p:pic>
      <p:sp>
        <p:nvSpPr>
          <p:cNvPr id="5" name="Elipse 4"/>
          <p:cNvSpPr/>
          <p:nvPr/>
        </p:nvSpPr>
        <p:spPr>
          <a:xfrm>
            <a:off x="7524328" y="3933056"/>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1090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65760"/>
            <a:ext cx="8712968" cy="1047016"/>
          </a:xfrm>
        </p:spPr>
        <p:txBody>
          <a:bodyPr/>
          <a:lstStyle/>
          <a:p>
            <a:r>
              <a:rPr lang="en-US" sz="2000" dirty="0" smtClean="0"/>
              <a:t>Y SE VERIFICA QUE EL MONTO TOTAL DE ESTE FORMULARIO </a:t>
            </a:r>
            <a:r>
              <a:rPr lang="en-US" sz="2000" dirty="0" err="1" smtClean="0"/>
              <a:t>ppto</a:t>
            </a:r>
            <a:r>
              <a:rPr lang="en-US" sz="2000" dirty="0" smtClean="0"/>
              <a:t> </a:t>
            </a:r>
            <a:r>
              <a:rPr lang="en-US" sz="2000" dirty="0" err="1" smtClean="0"/>
              <a:t>egreso</a:t>
            </a:r>
            <a:r>
              <a:rPr lang="en-US" sz="2000" dirty="0" smtClean="0"/>
              <a:t> SEA EL MISMO DEL </a:t>
            </a:r>
            <a:r>
              <a:rPr lang="en-US" sz="2000" dirty="0" err="1" smtClean="0"/>
              <a:t>formulario</a:t>
            </a:r>
            <a:r>
              <a:rPr lang="en-US" sz="2000" dirty="0" smtClean="0"/>
              <a:t> AUX. GASTO Y DEL FORMULARIO c.</a:t>
            </a:r>
            <a:br>
              <a:rPr lang="en-US" sz="2000" dirty="0" smtClean="0"/>
            </a:br>
            <a:r>
              <a:rPr lang="en-US" sz="2000" dirty="0" smtClean="0"/>
              <a:t> </a:t>
            </a:r>
            <a:r>
              <a:rPr lang="en-US" sz="2000" dirty="0" err="1" smtClean="0"/>
              <a:t>nos</a:t>
            </a:r>
            <a:r>
              <a:rPr lang="en-US" sz="2000" dirty="0" smtClean="0"/>
              <a:t> </a:t>
            </a:r>
            <a:r>
              <a:rPr lang="en-US" sz="2000" dirty="0" err="1" smtClean="0"/>
              <a:t>vamos</a:t>
            </a:r>
            <a:r>
              <a:rPr lang="en-US" sz="2000" dirty="0" smtClean="0"/>
              <a:t> a la parte de </a:t>
            </a:r>
            <a:r>
              <a:rPr lang="en-US" sz="2000" dirty="0" err="1" smtClean="0"/>
              <a:t>abajo</a:t>
            </a:r>
            <a:r>
              <a:rPr lang="en-US" sz="2000" dirty="0" smtClean="0"/>
              <a:t> y </a:t>
            </a:r>
            <a:r>
              <a:rPr lang="en-US" sz="2000" dirty="0" err="1" smtClean="0"/>
              <a:t>damos</a:t>
            </a:r>
            <a:r>
              <a:rPr lang="en-US" sz="2000" dirty="0" smtClean="0"/>
              <a:t> CLICK a </a:t>
            </a:r>
            <a:r>
              <a:rPr lang="en-US" sz="2000" dirty="0"/>
              <a:t>LA PESTAÑA </a:t>
            </a:r>
            <a:r>
              <a:rPr lang="en-US" sz="2000" dirty="0" err="1" smtClean="0"/>
              <a:t>denominada“</a:t>
            </a:r>
            <a:r>
              <a:rPr lang="en-US" sz="2000" b="1" dirty="0" err="1" smtClean="0"/>
              <a:t>RESUMEN</a:t>
            </a:r>
            <a:r>
              <a:rPr lang="en-US" sz="2000" dirty="0"/>
              <a:t>”</a:t>
            </a:r>
            <a:endParaRPr lang="es-BO" sz="2000" dirty="0"/>
          </a:p>
        </p:txBody>
      </p:sp>
      <p:pic>
        <p:nvPicPr>
          <p:cNvPr id="7" name="Marcador de contenido 6"/>
          <p:cNvPicPr>
            <a:picLocks noGrp="1" noChangeAspect="1"/>
          </p:cNvPicPr>
          <p:nvPr>
            <p:ph idx="1"/>
          </p:nvPr>
        </p:nvPicPr>
        <p:blipFill>
          <a:blip r:embed="rId2"/>
          <a:stretch>
            <a:fillRect/>
          </a:stretch>
        </p:blipFill>
        <p:spPr>
          <a:xfrm>
            <a:off x="539552" y="1505372"/>
            <a:ext cx="7992888" cy="5091980"/>
          </a:xfrm>
          <a:prstGeom prst="rect">
            <a:avLst/>
          </a:prstGeom>
        </p:spPr>
      </p:pic>
      <p:sp>
        <p:nvSpPr>
          <p:cNvPr id="5" name="Elipse 4"/>
          <p:cNvSpPr/>
          <p:nvPr/>
        </p:nvSpPr>
        <p:spPr>
          <a:xfrm>
            <a:off x="7812360" y="6237312"/>
            <a:ext cx="792088" cy="482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8" name="Elipse 7"/>
          <p:cNvSpPr/>
          <p:nvPr/>
        </p:nvSpPr>
        <p:spPr>
          <a:xfrm>
            <a:off x="4139952" y="6021288"/>
            <a:ext cx="79208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11159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8856984" cy="1152128"/>
          </a:xfrm>
        </p:spPr>
        <p:txBody>
          <a:bodyPr>
            <a:noAutofit/>
          </a:bodyPr>
          <a:lstStyle/>
          <a:p>
            <a:r>
              <a:rPr lang="es-ES" sz="2000" dirty="0" smtClean="0"/>
              <a:t>EN la caratula:</a:t>
            </a:r>
            <a:br>
              <a:rPr lang="es-ES" sz="2000" dirty="0" smtClean="0"/>
            </a:br>
            <a:r>
              <a:rPr lang="es-ES" sz="2000" b="1" u="sng" dirty="0" err="1" smtClean="0"/>
              <a:t>digitaMOS</a:t>
            </a:r>
            <a:r>
              <a:rPr lang="es-ES" sz="2000" dirty="0" smtClean="0"/>
              <a:t> el nombre de la unidad donde dice «Apertura-Proyecto» Y. </a:t>
            </a:r>
            <a:br>
              <a:rPr lang="es-ES" sz="2000" dirty="0" smtClean="0"/>
            </a:br>
            <a:r>
              <a:rPr lang="es-ES" sz="2000" b="1" u="sng" dirty="0" smtClean="0"/>
              <a:t>digitamos</a:t>
            </a:r>
            <a:r>
              <a:rPr lang="es-ES" sz="2000" dirty="0" smtClean="0"/>
              <a:t> la apertura (correspondiente a su unidad)  donde dice «código»</a:t>
            </a:r>
            <a:endParaRPr lang="es-E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71296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851920" y="3991372"/>
            <a:ext cx="2880320" cy="37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t>CARRERA DE INGENIERIA CIVIL</a:t>
            </a:r>
            <a:endParaRPr lang="es-ES" sz="1600" dirty="0"/>
          </a:p>
        </p:txBody>
      </p:sp>
      <p:sp>
        <p:nvSpPr>
          <p:cNvPr id="6" name="5 Rectángulo"/>
          <p:cNvSpPr/>
          <p:nvPr/>
        </p:nvSpPr>
        <p:spPr>
          <a:xfrm>
            <a:off x="3707904" y="4653136"/>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14.00.00.31</a:t>
            </a:r>
            <a:endParaRPr lang="es-ES" sz="1600" dirty="0"/>
          </a:p>
        </p:txBody>
      </p:sp>
    </p:spTree>
    <p:extLst>
      <p:ext uri="{BB962C8B-B14F-4D97-AF65-F5344CB8AC3E}">
        <p14:creationId xmlns:p14="http://schemas.microsoft.com/office/powerpoint/2010/main" val="130832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65760"/>
            <a:ext cx="8568952" cy="1119024"/>
          </a:xfrm>
        </p:spPr>
        <p:txBody>
          <a:bodyPr/>
          <a:lstStyle/>
          <a:p>
            <a:r>
              <a:rPr lang="en-US" sz="2000" dirty="0" smtClean="0"/>
              <a:t>EN ESTE FORMULARIO NO SE HACE </a:t>
            </a:r>
            <a:r>
              <a:rPr lang="en-US" sz="2000" dirty="0" err="1" smtClean="0"/>
              <a:t>ni</a:t>
            </a:r>
            <a:r>
              <a:rPr lang="en-US" sz="2000" dirty="0" smtClean="0"/>
              <a:t> se </a:t>
            </a:r>
            <a:r>
              <a:rPr lang="en-US" sz="2000" dirty="0" err="1" smtClean="0"/>
              <a:t>digita</a:t>
            </a:r>
            <a:r>
              <a:rPr lang="en-US" sz="2000" dirty="0" smtClean="0"/>
              <a:t> NADA PORQUE TODO SALE AUTOMATICAMENTE, </a:t>
            </a:r>
            <a:r>
              <a:rPr lang="en-US" sz="2000" dirty="0" err="1" smtClean="0"/>
              <a:t>verificamos</a:t>
            </a:r>
            <a:r>
              <a:rPr lang="en-US" sz="2000" dirty="0" smtClean="0"/>
              <a:t> </a:t>
            </a:r>
            <a:r>
              <a:rPr lang="en-US" sz="2000" dirty="0" err="1" smtClean="0"/>
              <a:t>que</a:t>
            </a:r>
            <a:r>
              <a:rPr lang="en-US" sz="2000" dirty="0" smtClean="0"/>
              <a:t> el TOTAL EGRESO QUE ESTA CON CIRCULO ROJO </a:t>
            </a:r>
            <a:r>
              <a:rPr lang="en-US" sz="2000" dirty="0" err="1" smtClean="0"/>
              <a:t>este</a:t>
            </a:r>
            <a:r>
              <a:rPr lang="en-US" sz="2000" dirty="0" smtClean="0"/>
              <a:t> </a:t>
            </a:r>
            <a:r>
              <a:rPr lang="en-US" sz="2000" dirty="0" err="1" smtClean="0"/>
              <a:t>igual</a:t>
            </a:r>
            <a:r>
              <a:rPr lang="en-US" sz="2000" dirty="0" smtClean="0"/>
              <a:t> </a:t>
            </a:r>
            <a:r>
              <a:rPr lang="en-US" sz="2000" dirty="0" err="1" smtClean="0"/>
              <a:t>que</a:t>
            </a:r>
            <a:r>
              <a:rPr lang="en-US" sz="2000" dirty="0" smtClean="0"/>
              <a:t> el </a:t>
            </a:r>
            <a:r>
              <a:rPr lang="en-US" sz="2000" dirty="0" err="1" smtClean="0"/>
              <a:t>ppto</a:t>
            </a:r>
            <a:r>
              <a:rPr lang="en-US" sz="2000" dirty="0" smtClean="0"/>
              <a:t>. </a:t>
            </a:r>
            <a:r>
              <a:rPr lang="en-US" sz="2000" dirty="0" err="1" smtClean="0"/>
              <a:t>egreso</a:t>
            </a:r>
            <a:r>
              <a:rPr lang="en-US" sz="2000" dirty="0" smtClean="0"/>
              <a:t> Y con </a:t>
            </a:r>
            <a:r>
              <a:rPr lang="en-US" sz="2000" dirty="0" err="1" smtClean="0"/>
              <a:t>este</a:t>
            </a:r>
            <a:r>
              <a:rPr lang="en-US" sz="2000" dirty="0" smtClean="0"/>
              <a:t> </a:t>
            </a:r>
            <a:r>
              <a:rPr lang="en-US" sz="2000" dirty="0" err="1" smtClean="0"/>
              <a:t>formulario</a:t>
            </a:r>
            <a:r>
              <a:rPr lang="en-US" sz="2000" dirty="0" smtClean="0"/>
              <a:t> CONCLUIMOS LA ELABORACION DEL POA 2021</a:t>
            </a:r>
            <a:endParaRPr lang="es-BO" sz="2000" dirty="0"/>
          </a:p>
        </p:txBody>
      </p:sp>
      <p:pic>
        <p:nvPicPr>
          <p:cNvPr id="4" name="Marcador de contenido 3"/>
          <p:cNvPicPr>
            <a:picLocks noGrp="1" noChangeAspect="1"/>
          </p:cNvPicPr>
          <p:nvPr>
            <p:ph idx="1"/>
          </p:nvPr>
        </p:nvPicPr>
        <p:blipFill>
          <a:blip r:embed="rId2"/>
          <a:stretch>
            <a:fillRect/>
          </a:stretch>
        </p:blipFill>
        <p:spPr>
          <a:xfrm>
            <a:off x="1403648" y="1700808"/>
            <a:ext cx="6120680" cy="4968552"/>
          </a:xfrm>
          <a:prstGeom prst="rect">
            <a:avLst/>
          </a:prstGeom>
        </p:spPr>
      </p:pic>
      <p:sp>
        <p:nvSpPr>
          <p:cNvPr id="5" name="Elipse 4"/>
          <p:cNvSpPr/>
          <p:nvPr/>
        </p:nvSpPr>
        <p:spPr>
          <a:xfrm>
            <a:off x="6372200" y="6021288"/>
            <a:ext cx="842392" cy="554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32031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232288"/>
            <a:ext cx="7520940" cy="1772776"/>
          </a:xfrm>
        </p:spPr>
        <p:txBody>
          <a:bodyPr/>
          <a:lstStyle/>
          <a:p>
            <a:pPr algn="ctr"/>
            <a:r>
              <a:rPr lang="en-US" sz="7200" dirty="0" smtClean="0"/>
              <a:t>GRACIAS</a:t>
            </a:r>
            <a:endParaRPr lang="es-BO" sz="7200" dirty="0"/>
          </a:p>
        </p:txBody>
      </p:sp>
    </p:spTree>
    <p:extLst>
      <p:ext uri="{BB962C8B-B14F-4D97-AF65-F5344CB8AC3E}">
        <p14:creationId xmlns:p14="http://schemas.microsoft.com/office/powerpoint/2010/main" val="37895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1368152"/>
          </a:xfrm>
        </p:spPr>
        <p:txBody>
          <a:bodyPr>
            <a:normAutofit/>
          </a:bodyPr>
          <a:lstStyle/>
          <a:p>
            <a:r>
              <a:rPr lang="es-ES" sz="2200" dirty="0" smtClean="0"/>
              <a:t>Una vez completa la caratula, NOS VAMOS A LA PARTE DE ABAJO Y damos </a:t>
            </a:r>
            <a:r>
              <a:rPr lang="es-ES" sz="2200" dirty="0" err="1" smtClean="0"/>
              <a:t>click</a:t>
            </a:r>
            <a:r>
              <a:rPr lang="es-ES" sz="2200" dirty="0" smtClean="0"/>
              <a:t> en la pestaña denominada  “</a:t>
            </a:r>
            <a:r>
              <a:rPr lang="es-ES" sz="2200" b="1" u="sng" dirty="0" smtClean="0"/>
              <a:t>FORMULARIO A</a:t>
            </a:r>
            <a:r>
              <a:rPr lang="es-ES" sz="2200" dirty="0" smtClean="0"/>
              <a:t>” marcada en el circulo rojo</a:t>
            </a:r>
            <a:endParaRPr lang="es-ES"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83" y="1628800"/>
            <a:ext cx="8568952" cy="4747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p:nvPr/>
        </p:nvSpPr>
        <p:spPr>
          <a:xfrm>
            <a:off x="2843808" y="5589240"/>
            <a:ext cx="11521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322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640960" cy="1368152"/>
          </a:xfrm>
        </p:spPr>
        <p:txBody>
          <a:bodyPr>
            <a:normAutofit fontScale="90000"/>
          </a:bodyPr>
          <a:lstStyle/>
          <a:p>
            <a:r>
              <a:rPr lang="es-ES" sz="2000" dirty="0"/>
              <a:t>En el “formulario A” EN LA PARTE DERECHA </a:t>
            </a:r>
            <a:r>
              <a:rPr lang="es-ES" sz="2000" dirty="0" smtClean="0"/>
              <a:t>DONDE </a:t>
            </a:r>
            <a:r>
              <a:rPr lang="es-ES" sz="2000" dirty="0"/>
              <a:t>DICE «UNIDAD EJECUTORA» LE DAMOS CLICK EN LA PESTAÑA LA CUAL DESPLIEGA TODAS LAS UNIDADES EJECUTORAS, AHI seleccionamos la unidad que </a:t>
            </a:r>
            <a:r>
              <a:rPr lang="es-ES" sz="2000" dirty="0" smtClean="0"/>
              <a:t>corresponda En este ejemplo, HEMOS ELEGIDO la unidad ejecutora F14 CORRESPONDIENTE A LA CARRERA DE INGENIERIA CIVIL.</a:t>
            </a:r>
            <a:br>
              <a:rPr lang="es-ES" sz="2000" dirty="0" smtClean="0"/>
            </a:br>
            <a:r>
              <a:rPr lang="es-ES" sz="2000" dirty="0" smtClean="0"/>
              <a:t>luego nos ubicamos en la columna donde dice «CODIGO»</a:t>
            </a:r>
            <a:endParaRPr lang="es-E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916832"/>
            <a:ext cx="85689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993304" y="5085184"/>
            <a:ext cx="1346448" cy="105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6156176" y="4725144"/>
            <a:ext cx="201622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4"/>
          <p:cNvCxnSpPr/>
          <p:nvPr/>
        </p:nvCxnSpPr>
        <p:spPr>
          <a:xfrm flipH="1">
            <a:off x="7812359" y="4657395"/>
            <a:ext cx="965867" cy="42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2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568952" cy="2016224"/>
          </a:xfrm>
        </p:spPr>
        <p:txBody>
          <a:bodyPr>
            <a:noAutofit/>
          </a:bodyPr>
          <a:lstStyle/>
          <a:p>
            <a:r>
              <a:rPr lang="es-ES" sz="1600" dirty="0" smtClean="0"/>
              <a:t>UNA VEZ POSESIONADOS EN LA COLUMNA «</a:t>
            </a:r>
            <a:r>
              <a:rPr lang="es-ES" sz="1600" dirty="0"/>
              <a:t>CODIGO» DAMOS CLICK EN la pestaña LA CUAL DEPLIEGA TODOS LOS OBJETIVOS DE Gestión </a:t>
            </a:r>
            <a:r>
              <a:rPr lang="es-ES" sz="1600" dirty="0" smtClean="0"/>
              <a:t>Institucional DE LAS LINEAS DE ACCION. EN ESTE EJEMPLO </a:t>
            </a:r>
            <a:r>
              <a:rPr lang="es-ES" sz="1600" dirty="0"/>
              <a:t>buscamos nuestro primer </a:t>
            </a:r>
            <a:r>
              <a:rPr lang="es-ES" sz="1600" dirty="0" smtClean="0"/>
              <a:t>objetivo QUE SERIA EL 101.01.01 Y </a:t>
            </a:r>
            <a:r>
              <a:rPr lang="es-ES" sz="1600" dirty="0" err="1" smtClean="0"/>
              <a:t>AUTomáticamente</a:t>
            </a:r>
            <a:r>
              <a:rPr lang="es-ES" sz="1600" dirty="0" smtClean="0"/>
              <a:t> EN LA SIGUIENTE COLUMNA SE OBTIENE LA DESCRIPCION DEL OBJETIVO.</a:t>
            </a:r>
            <a:br>
              <a:rPr lang="es-ES" sz="1600" dirty="0" smtClean="0"/>
            </a:br>
            <a:r>
              <a:rPr lang="es-ES" sz="1600" dirty="0" smtClean="0"/>
              <a:t>LUEGO elegimos EL segundo objetivo que en este EJEMPLO seria el 101.04.04 Y ASI SE VAN ELEGIENDO DEPENDIENDO DE CUANTOS OBJETIVOS VAMOS A UTILIZAR.</a:t>
            </a:r>
            <a:br>
              <a:rPr lang="es-ES" sz="1600" dirty="0" smtClean="0"/>
            </a:br>
            <a:r>
              <a:rPr lang="es-ES" sz="1600" dirty="0" smtClean="0"/>
              <a:t>EN LA COLUMNA DE </a:t>
            </a:r>
            <a:r>
              <a:rPr lang="es-ES" sz="1600" b="1" dirty="0" smtClean="0"/>
              <a:t>PRESUPUESTO NO SE DIGITA NADA</a:t>
            </a:r>
            <a:r>
              <a:rPr lang="es-ES" sz="1600" dirty="0" smtClean="0"/>
              <a:t>.</a:t>
            </a:r>
            <a:endParaRPr lang="es-ES" sz="1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2348880"/>
            <a:ext cx="871296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611560" y="4797152"/>
            <a:ext cx="1800200"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de flecha 4"/>
          <p:cNvCxnSpPr/>
          <p:nvPr/>
        </p:nvCxnSpPr>
        <p:spPr>
          <a:xfrm flipH="1">
            <a:off x="2267744" y="5161451"/>
            <a:ext cx="965867" cy="42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2 Elipse"/>
          <p:cNvSpPr/>
          <p:nvPr/>
        </p:nvSpPr>
        <p:spPr>
          <a:xfrm>
            <a:off x="7164288" y="4581128"/>
            <a:ext cx="129614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2195736" y="5085184"/>
            <a:ext cx="4752528" cy="338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82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784976" cy="1512168"/>
          </a:xfrm>
        </p:spPr>
        <p:txBody>
          <a:bodyPr>
            <a:normAutofit fontScale="90000"/>
          </a:bodyPr>
          <a:lstStyle/>
          <a:p>
            <a:r>
              <a:rPr lang="es-ES" sz="2000" dirty="0" smtClean="0"/>
              <a:t>Una vez que se terminaron  de elegir todos los objetivos Institucionales, completamos  la parte inferior dando </a:t>
            </a:r>
            <a:r>
              <a:rPr lang="es-ES" sz="2000" dirty="0" err="1" smtClean="0"/>
              <a:t>click</a:t>
            </a:r>
            <a:r>
              <a:rPr lang="es-ES" sz="2000" dirty="0" smtClean="0"/>
              <a:t> en las pestañas la cual despliega la planilla en orden alfabético y buscamos el nombre de la persona que elabora el POA, la persona que revisa el POA y la Autoridad que da el </a:t>
            </a:r>
            <a:r>
              <a:rPr lang="es-ES" sz="2000" dirty="0" err="1" smtClean="0"/>
              <a:t>VoBo</a:t>
            </a:r>
            <a:r>
              <a:rPr lang="es-ES" sz="2000" dirty="0" smtClean="0"/>
              <a:t>. En el ejemplo hemos puesto las tres primeras personas de la planilla</a:t>
            </a:r>
            <a:endParaRPr lang="es-ES" sz="20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1916832"/>
            <a:ext cx="878497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1835696" y="5085184"/>
            <a:ext cx="2880320"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de flecha 4"/>
          <p:cNvCxnSpPr/>
          <p:nvPr/>
        </p:nvCxnSpPr>
        <p:spPr>
          <a:xfrm flipH="1">
            <a:off x="4427984" y="5373216"/>
            <a:ext cx="965867" cy="4277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65760"/>
            <a:ext cx="8352928" cy="1047016"/>
          </a:xfrm>
        </p:spPr>
        <p:txBody>
          <a:bodyPr>
            <a:normAutofit fontScale="90000"/>
          </a:bodyPr>
          <a:lstStyle/>
          <a:p>
            <a:r>
              <a:rPr lang="es-ES" sz="2400" dirty="0"/>
              <a:t>UNA VEZ </a:t>
            </a:r>
            <a:r>
              <a:rPr lang="es-ES" sz="2400" dirty="0" smtClean="0"/>
              <a:t>que </a:t>
            </a:r>
            <a:r>
              <a:rPr lang="es-ES" sz="2400" dirty="0" err="1" smtClean="0"/>
              <a:t>LLENAmOs</a:t>
            </a:r>
            <a:r>
              <a:rPr lang="es-ES" sz="2400" dirty="0" smtClean="0"/>
              <a:t> TODO EL FORMULARIO A</a:t>
            </a:r>
            <a:r>
              <a:rPr lang="es-ES" sz="2400" dirty="0"/>
              <a:t>, </a:t>
            </a:r>
            <a:r>
              <a:rPr lang="es-ES" sz="2400" dirty="0" smtClean="0"/>
              <a:t>NOS VAMOS A LA PARTE DE ABAJO Y DAMOS </a:t>
            </a:r>
            <a:r>
              <a:rPr lang="es-ES" sz="2400" dirty="0"/>
              <a:t>CLICK EN LA PESTAÑA </a:t>
            </a:r>
            <a:r>
              <a:rPr lang="es-ES" sz="2400" dirty="0" smtClean="0"/>
              <a:t>DENOMINADA «</a:t>
            </a:r>
            <a:r>
              <a:rPr lang="es-ES" sz="2400" b="1" dirty="0" smtClean="0"/>
              <a:t>FORMULARIO B»</a:t>
            </a:r>
            <a:r>
              <a:rPr lang="es-ES" sz="2400" dirty="0" smtClean="0"/>
              <a:t> MARCADA EN EL circulo rojo</a:t>
            </a:r>
            <a:endParaRPr lang="es-BO" sz="2400" dirty="0"/>
          </a:p>
        </p:txBody>
      </p:sp>
      <p:pic>
        <p:nvPicPr>
          <p:cNvPr id="4" name="Marcador de contenido 3"/>
          <p:cNvPicPr>
            <a:picLocks noGrp="1" noChangeAspect="1"/>
          </p:cNvPicPr>
          <p:nvPr>
            <p:ph idx="1"/>
          </p:nvPr>
        </p:nvPicPr>
        <p:blipFill>
          <a:blip r:embed="rId2"/>
          <a:stretch>
            <a:fillRect/>
          </a:stretch>
        </p:blipFill>
        <p:spPr>
          <a:xfrm>
            <a:off x="467544" y="1556792"/>
            <a:ext cx="8352928" cy="5065712"/>
          </a:xfrm>
          <a:prstGeom prst="rect">
            <a:avLst/>
          </a:prstGeom>
        </p:spPr>
      </p:pic>
      <p:sp>
        <p:nvSpPr>
          <p:cNvPr id="5" name="Elipse 4"/>
          <p:cNvSpPr/>
          <p:nvPr/>
        </p:nvSpPr>
        <p:spPr>
          <a:xfrm>
            <a:off x="3275856" y="6093296"/>
            <a:ext cx="1080120" cy="770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Tree>
    <p:extLst>
      <p:ext uri="{BB962C8B-B14F-4D97-AF65-F5344CB8AC3E}">
        <p14:creationId xmlns:p14="http://schemas.microsoft.com/office/powerpoint/2010/main" val="26717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1604</TotalTime>
  <Words>1581</Words>
  <Application>Microsoft Office PowerPoint</Application>
  <PresentationFormat>Presentación en pantalla (4:3)</PresentationFormat>
  <Paragraphs>51</Paragraphs>
  <Slides>41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Century</vt:lpstr>
      <vt:lpstr>Franklin Gothic Book</vt:lpstr>
      <vt:lpstr>Franklin Gothic Medium</vt:lpstr>
      <vt:lpstr>Tunga</vt:lpstr>
      <vt:lpstr>Wingdings</vt:lpstr>
      <vt:lpstr>Ángulos</vt:lpstr>
      <vt:lpstr>TUTORIAL  POA 2021</vt:lpstr>
      <vt:lpstr>Presentación de PowerPoint</vt:lpstr>
      <vt:lpstr>Para la elaboración del POA iniciamos SIEMPRE habilitando las macros, dando un click en “habilitar contenido” como se muestra enmarcado con circulo rojo</vt:lpstr>
      <vt:lpstr>EN la caratula: digitaMOS el nombre de la unidad donde dice «Apertura-Proyecto» Y.  digitamos la apertura (correspondiente a su unidad)  donde dice «código»</vt:lpstr>
      <vt:lpstr>Una vez completa la caratula, NOS VAMOS A LA PARTE DE ABAJO Y damos click en la pestaña denominada  “FORMULARIO A” marcada en el circulo rojo</vt:lpstr>
      <vt:lpstr>En el “formulario A” EN LA PARTE DERECHA DONDE DICE «UNIDAD EJECUTORA» LE DAMOS CLICK EN LA PESTAÑA LA CUAL DESPLIEGA TODAS LAS UNIDADES EJECUTORAS, AHI seleccionamos la unidad que corresponda En este ejemplo, HEMOS ELEGIDO la unidad ejecutora F14 CORRESPONDIENTE A LA CARRERA DE INGENIERIA CIVIL. luego nos ubicamos en la columna donde dice «CODIGO»</vt:lpstr>
      <vt:lpstr>UNA VEZ POSESIONADOS EN LA COLUMNA «CODIGO» DAMOS CLICK EN la pestaña LA CUAL DEPLIEGA TODOS LOS OBJETIVOS DE Gestión Institucional DE LAS LINEAS DE ACCION. EN ESTE EJEMPLO buscamos nuestro primer objetivo QUE SERIA EL 101.01.01 Y AUTomáticamente EN LA SIGUIENTE COLUMNA SE OBTIENE LA DESCRIPCION DEL OBJETIVO. LUEGO elegimos EL segundo objetivo que en este EJEMPLO seria el 101.04.04 Y ASI SE VAN ELEGIENDO DEPENDIENDO DE CUANTOS OBJETIVOS VAMOS A UTILIZAR. EN LA COLUMNA DE PRESUPUESTO NO SE DIGITA NADA.</vt:lpstr>
      <vt:lpstr>Una vez que se terminaron  de elegir todos los objetivos Institucionales, completamos  la parte inferior dando click en las pestañas la cual despliega la planilla en orden alfabético y buscamos el nombre de la persona que elabora el POA, la persona que revisa el POA y la Autoridad que da el VoBo. En el ejemplo hemos puesto las tres primeras personas de la planilla</vt:lpstr>
      <vt:lpstr>UNA VEZ que LLENAmOs TODO EL FORMULARIO A, NOS VAMOS A LA PARTE DE ABAJO Y DAMOS CLICK EN LA PESTAÑA DENOMINADA «FORMULARIO B» MARCADA EN EL circulo rojo</vt:lpstr>
      <vt:lpstr>En el formulario B AUTOMATICAMENTE aparece la «unidad ejecutora» y «los nombres» de la parte DE ABAJO que SE elegiO en el form. A. en la columna «codigo» damos click en la pestaña la cual despliega los objetivos que se eligiO  en el form. A (en eSTE ejemplo SERIA EL 101,01,01 y EL 101,04,04)</vt:lpstr>
      <vt:lpstr>al elegir el primer objetivo el cursor se posesiona en la columna  “Objetivos de Gestión Específicos”, EN EL CUAL digitamos el OGE y damos enter. (nos aparece automaticamente el “01” al lado izquierdo ) Y el cursor se posesiona en la columna “indicadores” damos click en la pestaña LA CUAL despliega los indicadores de ese objetivo Y SE ELIGE el indicador a utilizar</vt:lpstr>
      <vt:lpstr>Al elegir el indicador, EN LA SIGUIENTE COLUMNA automáticamente aparece la descripción “norma, bien o servicio” (no digitar nada en esta columna) . EL cursor se posesiona directamente en la columna  “responsable (aperturas)” damos click en la pestaña la cual despliega la lista de todas las aperturas, SE elIGE la apertura que corresponde a su unidad; en este ejemplo elegiremos la apertura 14.00.00.31  </vt:lpstr>
      <vt:lpstr>elegida la apertura, digitamos la cantidad programada para el 1er sem., damos enter, luego la del 2do sem. damos enter y automaticamente SE REALIZA la suma DE LOS DOS SEMESTRES HASTA TERMINAR CON TODOS LOS OBJETIVOS DE GESTION INSTITUCIONAL elegidos en el formulario A. EN LA COLUMNA DE PRESUPUESTO NO SE DIGITA NADA. LLENADO  TODO EL FORMULARIO B, NOS VAMOS A LA PARTE DE ABAJO Y DAMOS CLICK EN LA PESTAÑA DENOMINADA FORMULARIO C</vt:lpstr>
      <vt:lpstr>En LA COLUMNA CODIGO damos click en la pestaña la cual despliega LOS OBJEtivoS de Gestion Especifico (OGE) QUE SE DIGITO EN EL formulario B (EN ESTE EJEMPLO SERIA EL 101.01.01.01 Y EL 101.04.04.01) SE ELIGE en el mismo orden que VAN aparecIenDO</vt:lpstr>
      <vt:lpstr>AL ELEGIR EL PRIMER OBJETIVO el cursor se posesiona directamente en la columna “DESCRIPCION DE LAS OPERACIONES Y ACTIVIDADES” en la que tenemos que digitar la actividad a realizar con el verbo de accion</vt:lpstr>
      <vt:lpstr>al terminar de digitar la actividad damos enter y automáticamente aparece el “01” al lado izquierdo y el cursor se posesiona en la columna “TIPO”, damos click en la pestaña LA CUAL depliega la lista para elegir Funcionamiento o Inversion. En este ejemplo elegiremos Funcionamiento y el cursor directamente se va a la siguiente columna “CLASE”</vt:lpstr>
      <vt:lpstr>Con el cursor posesionado en la columna CLASE damos click en la pestaña LA CUAL depliega la lista para elegir (Ingreso, Egreso o Ambos).  En este ejemplo elegiremos Egreso y el cursor se va automaticamente a la columna del 1er. Sem.</vt:lpstr>
      <vt:lpstr>EN LA COLUMNA DEL 1er sem. SE DIGITA LA CANTIDAD PROGRAMA, damos enter  y luego la del 2do sem. damos enter para luego digitar el total de los dos semestres (NO SUMA AUTOMATICAMENTE) y el cursor se posesiona directamente en la columna de INICIO de fecha</vt:lpstr>
      <vt:lpstr>Digitamos la fecha de INICIO y la fecha CONCLUSION (dia/mes/año) si la actividad la va a realizar en el 1er sem. la fecha seria (XX/01/21) al (30/06/21), si la actividad la va a realizar en el 2do sem. La fecha seria (xx/07/21) al (20/12/21) y si la actividad la va a realizar en los dos sem. la fecha seria (XX/01/21) al (20/12/21). Una vez digitada la fecha El cursor se va automaticamente a la columna “Descripcion de Ingresos”  </vt:lpstr>
      <vt:lpstr>en la columna de descripcion de ingreso damos click en la pestaña la cual despliega la lista de ingresos, se elige el ingreso y se coloca el monto que le va a generar dicha actividad, en este ejemplo no tiene ingresos, por lo que  nos posesionamos en la ultima columna de Presupuesto que ha sido incluida en el 2021</vt:lpstr>
      <vt:lpstr>en la columna de presupuesto digitamos el gasto a realizar en esa actividad, verificando el presupuesto total al final del formulario que no se pase del techo dado por la unidad de ppto. luego volvemos al formulario a</vt:lpstr>
      <vt:lpstr>En el formulario «a» le damos click al icono que esta con circulo rojo y nos aparece una ventanita que pide contraseña (digitamos la contraseña que es 2021) luego le damos aceptar </vt:lpstr>
      <vt:lpstr>Al dar aceptar en la ventanita automaticamente aparecen los montos en la columna  presupuesto (monto que se digito en el formulario «c»)</vt:lpstr>
      <vt:lpstr>De la misma forma en el formulario «b» automaticamente aparecen los montos en la columna  presupuesto (monto que se digito en el formulario «c»)</vt:lpstr>
      <vt:lpstr>LLENADO  TODO EL FORMULARIO C, nos vamos a la parte de abajo y DAMOS CLICK EN LA PESTAÑA DEnominada «CRONOGRAMA»</vt:lpstr>
      <vt:lpstr>En el cronograma no se hace nada porque se ejecuta automaticamente.  Nos vamos a la parte de abajo y Damos click en la pestaña denominada “AUX.GASTOS”</vt:lpstr>
      <vt:lpstr>En el formulario “Aux.Gastos” en la columna de codigo elegimos la actividad dando click en la pestaña en el orden que aparecen y automáticamente el cursor se posesiona en la columna “COD. PARTIDA”</vt:lpstr>
      <vt:lpstr>En la columna de “COD. PARTIDA” damos click en la pestaña la cual depliega la lista de las partidas, se elige la partida que se va a utilizar y colocamos el monto asignado a esa partida</vt:lpstr>
      <vt:lpstr>Al terminar de digitar los gastos por partidas de las actividades del formulario c, verificamos que el total general coincida con el total del Presupuesto del formulario C. nos vamos a la parte de abajo y Damos click en la pestaña denominada “GRUPO 10000”</vt:lpstr>
      <vt:lpstr>(En este formulario solo se mencionan las contrataciones o nivelaciones. en el caso de contrataciones con recursos propios se ponen todas las partidas requeridas con su monto respectivo). en la columna de «codigo» se da click en la pestaña la cual despliega todas las actividades, se elige la actividad en la que se va a ejecutar la contratacion o nivelacion y el cursor se va directamente a la columna «cod. Partida» </vt:lpstr>
      <vt:lpstr>En la columna de «cod. Partida se da click en la pestaña la cual despliega las partidas del grupo 10000, se elige en el caso de contrataciones indefinidas o nivelaciones la partida 11700 y aparece automaticamente  la descripcion, debajo de la descripcion se digita la contratacion o nivelacion como en este ejemplo.</vt:lpstr>
      <vt:lpstr>Otro ejemplo seria dar click en la pestaña la cual despliega las partidas del grupo 10000, se elige en el caso de contrataciones a plazo fijo la partida 12100 y aparece automaticamente  la descripcion, debajo de la descripcion se digita la contratacion a plazo fijo como en este ejemplo. Nos vamos a la parte de abajo y damos click en la pestaña denominada «rrhh»</vt:lpstr>
      <vt:lpstr>Formato ejemplo de partida 12100 “personal eventual” formulario 4 </vt:lpstr>
      <vt:lpstr>Formato ejemplo de partida 25220 “consultoria individual en linea” formulario 5</vt:lpstr>
      <vt:lpstr>Formato ejemplo de partida 25210 “consultoria por producto” formulario 6</vt:lpstr>
      <vt:lpstr>En la columna «codigo» damos click en la pestaña la cual despliega todas las actividades, al elegir una actividad automaticamente sale la descripcion y el cursor se va directo a la columna «cod. Empleados» </vt:lpstr>
      <vt:lpstr>En la columna «cod. Empleados damos click en la pestaña la cual despliega La LISTA Por orden de código del personal y automaticamente se oBTIENE el nombre completo de la persona. En este ejemplo SE MUESTRA A las primeras personas de la planilla. Nos vamos a la parte de abajo y damos click a la pestaña denominada «ppto. egreso»</vt:lpstr>
      <vt:lpstr>AL INGRESAR AL FORMULARIO “PPTO. EGRESO” APARECE UNA VENTANITA QUE DICE “FUE CALCULADO SATISFACTORIAMENTE” SE LE DA CLICK EN ACEPTAR Y AUTOMATICAMENTE CALCULA SU PRESUPUESTO. No se digita nada </vt:lpstr>
      <vt:lpstr>Y SE VERIFICA QUE EL MONTO TOTAL DE ESTE FORMULARIO ppto egreso SEA EL MISMO DEL formulario AUX. GASTO Y DEL FORMULARIO c.  nos vamos a la parte de abajo y damos CLICK a LA PESTAÑA denominada“RESUMEN”</vt:lpstr>
      <vt:lpstr>EN ESTE FORMULARIO NO SE HACE ni se digita NADA PORQUE TODO SALE AUTOMATICAMENTE, verificamos que el TOTAL EGRESO QUE ESTA CON CIRCULO ROJO este igual que el ppto. egreso Y con este formulario CONCLUIMOS LA ELABORACION DEL POA 2021</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 la elaboración del poa iniciamos habilitando las macros dando un click en lo que esta enmarcado con circulo rojo</dc:title>
  <dc:creator>Usuario</dc:creator>
  <cp:lastModifiedBy>paticita soliz taborga</cp:lastModifiedBy>
  <cp:revision>115</cp:revision>
  <dcterms:created xsi:type="dcterms:W3CDTF">2020-08-24T21:40:58Z</dcterms:created>
  <dcterms:modified xsi:type="dcterms:W3CDTF">2020-08-28T17:30:06Z</dcterms:modified>
</cp:coreProperties>
</file>